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8"/>
    <p:sldId id="257" r:id="rId39"/>
    <p:sldId id="258" r:id="rId40"/>
    <p:sldId id="259" r:id="rId41"/>
    <p:sldId id="260" r:id="rId42"/>
    <p:sldId id="261" r:id="rId43"/>
    <p:sldId id="262" r:id="rId44"/>
    <p:sldId id="263" r:id="rId4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libri (MS)" charset="1" panose="020F0502020204030204"/>
      <p:regular r:id="rId10"/>
    </p:embeddedFont>
    <p:embeddedFont>
      <p:font typeface="Calibri (MS) Bold" charset="1" panose="020F0702030404030204"/>
      <p:regular r:id="rId11"/>
    </p:embeddedFont>
    <p:embeddedFont>
      <p:font typeface="Calibri (MS) Italics" charset="1" panose="020F05020202040A0204"/>
      <p:regular r:id="rId12"/>
    </p:embeddedFont>
    <p:embeddedFont>
      <p:font typeface="Calibri (MS) Bold Italics" charset="1" panose="020F07020304040A0204"/>
      <p:regular r:id="rId13"/>
    </p:embeddedFont>
    <p:embeddedFont>
      <p:font typeface="Calibri (MS) Light" charset="1" panose="020F0302020204030204"/>
      <p:regular r:id="rId14"/>
    </p:embeddedFont>
    <p:embeddedFont>
      <p:font typeface="Calibri (MS) Light Italics" charset="1" panose="020F0302020204030204"/>
      <p:regular r:id="rId15"/>
    </p:embeddedFont>
    <p:embeddedFont>
      <p:font typeface="Arial" charset="1" panose="020B0502020202020204"/>
      <p:regular r:id="rId16"/>
    </p:embeddedFont>
    <p:embeddedFont>
      <p:font typeface="Arial Bold" charset="1" panose="020B0802020202020204"/>
      <p:regular r:id="rId17"/>
    </p:embeddedFont>
    <p:embeddedFont>
      <p:font typeface="Arial Italics" charset="1" panose="020B0502020202090204"/>
      <p:regular r:id="rId18"/>
    </p:embeddedFont>
    <p:embeddedFont>
      <p:font typeface="Arial Bold Italics" charset="1" panose="020B0802020202090204"/>
      <p:regular r:id="rId19"/>
    </p:embeddedFont>
    <p:embeddedFont>
      <p:font typeface="Montserrat" charset="1" panose="00000500000000000000"/>
      <p:regular r:id="rId20"/>
    </p:embeddedFont>
    <p:embeddedFont>
      <p:font typeface="Montserrat Bold" charset="1" panose="00000800000000000000"/>
      <p:regular r:id="rId21"/>
    </p:embeddedFont>
    <p:embeddedFont>
      <p:font typeface="Montserrat Italics" charset="1" panose="00000500000000000000"/>
      <p:regular r:id="rId22"/>
    </p:embeddedFont>
    <p:embeddedFont>
      <p:font typeface="Montserrat Bold Italics" charset="1" panose="00000800000000000000"/>
      <p:regular r:id="rId23"/>
    </p:embeddedFont>
    <p:embeddedFont>
      <p:font typeface="Montserrat Thin" charset="1" panose="00000300000000000000"/>
      <p:regular r:id="rId24"/>
    </p:embeddedFont>
    <p:embeddedFont>
      <p:font typeface="Montserrat Thin Italics" charset="1" panose="00000300000000000000"/>
      <p:regular r:id="rId25"/>
    </p:embeddedFont>
    <p:embeddedFont>
      <p:font typeface="Montserrat Extra-Light" charset="1" panose="00000300000000000000"/>
      <p:regular r:id="rId26"/>
    </p:embeddedFont>
    <p:embeddedFont>
      <p:font typeface="Montserrat Extra-Light Italics" charset="1" panose="00000300000000000000"/>
      <p:regular r:id="rId27"/>
    </p:embeddedFont>
    <p:embeddedFont>
      <p:font typeface="Montserrat Light" charset="1" panose="00000400000000000000"/>
      <p:regular r:id="rId28"/>
    </p:embeddedFont>
    <p:embeddedFont>
      <p:font typeface="Montserrat Light Italics" charset="1" panose="00000400000000000000"/>
      <p:regular r:id="rId29"/>
    </p:embeddedFont>
    <p:embeddedFont>
      <p:font typeface="Montserrat Medium" charset="1" panose="00000600000000000000"/>
      <p:regular r:id="rId30"/>
    </p:embeddedFont>
    <p:embeddedFont>
      <p:font typeface="Montserrat Medium Italics" charset="1" panose="00000600000000000000"/>
      <p:regular r:id="rId31"/>
    </p:embeddedFont>
    <p:embeddedFont>
      <p:font typeface="Montserrat Semi-Bold" charset="1" panose="00000700000000000000"/>
      <p:regular r:id="rId32"/>
    </p:embeddedFont>
    <p:embeddedFont>
      <p:font typeface="Montserrat Semi-Bold Italics" charset="1" panose="00000700000000000000"/>
      <p:regular r:id="rId33"/>
    </p:embeddedFont>
    <p:embeddedFont>
      <p:font typeface="Montserrat Ultra-Bold" charset="1" panose="00000900000000000000"/>
      <p:regular r:id="rId34"/>
    </p:embeddedFont>
    <p:embeddedFont>
      <p:font typeface="Montserrat Ultra-Bold Italics" charset="1" panose="00000900000000000000"/>
      <p:regular r:id="rId35"/>
    </p:embeddedFont>
    <p:embeddedFont>
      <p:font typeface="Montserrat Heavy" charset="1" panose="00000A00000000000000"/>
      <p:regular r:id="rId36"/>
    </p:embeddedFont>
    <p:embeddedFont>
      <p:font typeface="Montserrat Heavy Italics" charset="1" panose="00000A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2" Target="../media/image1.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15.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93370"/>
            <a:ext cx="18288000" cy="1470660"/>
          </a:xfrm>
          <a:custGeom>
            <a:avLst/>
            <a:gdLst/>
            <a:ahLst/>
            <a:cxnLst/>
            <a:rect r="r" b="b" t="t" l="l"/>
            <a:pathLst>
              <a:path h="1470660" w="18288000">
                <a:moveTo>
                  <a:pt x="0" y="0"/>
                </a:moveTo>
                <a:lnTo>
                  <a:pt x="18288000" y="0"/>
                </a:lnTo>
                <a:lnTo>
                  <a:pt x="18288000" y="1470660"/>
                </a:lnTo>
                <a:lnTo>
                  <a:pt x="0" y="1470660"/>
                </a:lnTo>
                <a:lnTo>
                  <a:pt x="0" y="0"/>
                </a:lnTo>
                <a:close/>
              </a:path>
            </a:pathLst>
          </a:custGeom>
          <a:blipFill>
            <a:blip r:embed="rId2"/>
            <a:stretch>
              <a:fillRect l="0" t="0" r="0" b="0"/>
            </a:stretch>
          </a:blipFill>
        </p:spPr>
      </p:sp>
      <p:sp>
        <p:nvSpPr>
          <p:cNvPr name="TextBox 3" id="3"/>
          <p:cNvSpPr txBox="true"/>
          <p:nvPr/>
        </p:nvSpPr>
        <p:spPr>
          <a:xfrm rot="0">
            <a:off x="3941665" y="2970951"/>
            <a:ext cx="10404669" cy="2545432"/>
          </a:xfrm>
          <a:prstGeom prst="rect">
            <a:avLst/>
          </a:prstGeom>
        </p:spPr>
        <p:txBody>
          <a:bodyPr anchor="t" rtlCol="false" tIns="0" lIns="0" bIns="0" rIns="0">
            <a:spAutoFit/>
          </a:bodyPr>
          <a:lstStyle/>
          <a:p>
            <a:pPr algn="ctr">
              <a:lnSpc>
                <a:spcPts val="6424"/>
              </a:lnSpc>
            </a:pPr>
            <a:r>
              <a:rPr lang="en-US" sz="5180">
                <a:solidFill>
                  <a:srgbClr val="000000"/>
                </a:solidFill>
                <a:latin typeface="Calibri (MS) Bold"/>
              </a:rPr>
              <a:t>Universidad Autónoma de Yucatán</a:t>
            </a:r>
          </a:p>
          <a:p>
            <a:pPr algn="ctr">
              <a:lnSpc>
                <a:spcPts val="6424"/>
              </a:lnSpc>
            </a:pPr>
            <a:r>
              <a:rPr lang="en-US" sz="5180">
                <a:solidFill>
                  <a:srgbClr val="000000"/>
                </a:solidFill>
                <a:latin typeface="Calibri (MS)"/>
              </a:rPr>
              <a:t>Facultad de Matemáticas</a:t>
            </a:r>
          </a:p>
          <a:p>
            <a:pPr algn="ctr">
              <a:lnSpc>
                <a:spcPts val="6424"/>
              </a:lnSpc>
            </a:pPr>
            <a:r>
              <a:rPr lang="en-US" sz="5180">
                <a:solidFill>
                  <a:srgbClr val="000000"/>
                </a:solidFill>
                <a:latin typeface="Calibri (MS)"/>
              </a:rPr>
              <a:t>Licenciatura en Ingeniería de Software </a:t>
            </a:r>
          </a:p>
        </p:txBody>
      </p:sp>
      <p:sp>
        <p:nvSpPr>
          <p:cNvPr name="TextBox 4" id="4"/>
          <p:cNvSpPr txBox="true"/>
          <p:nvPr/>
        </p:nvSpPr>
        <p:spPr>
          <a:xfrm rot="0">
            <a:off x="4873278" y="5440182"/>
            <a:ext cx="8541445" cy="805873"/>
          </a:xfrm>
          <a:prstGeom prst="rect">
            <a:avLst/>
          </a:prstGeom>
        </p:spPr>
        <p:txBody>
          <a:bodyPr anchor="t" rtlCol="false" tIns="0" lIns="0" bIns="0" rIns="0">
            <a:spAutoFit/>
          </a:bodyPr>
          <a:lstStyle/>
          <a:p>
            <a:pPr algn="ctr">
              <a:lnSpc>
                <a:spcPts val="5931"/>
              </a:lnSpc>
            </a:pPr>
            <a:r>
              <a:rPr lang="en-US" sz="3980">
                <a:solidFill>
                  <a:srgbClr val="000000"/>
                </a:solidFill>
                <a:latin typeface="Calibri (MS) Bold"/>
              </a:rPr>
              <a:t>Profesor:  Victor Hugo</a:t>
            </a:r>
          </a:p>
        </p:txBody>
      </p:sp>
      <p:sp>
        <p:nvSpPr>
          <p:cNvPr name="TextBox 5" id="5"/>
          <p:cNvSpPr txBox="true"/>
          <p:nvPr/>
        </p:nvSpPr>
        <p:spPr>
          <a:xfrm rot="0">
            <a:off x="2041753" y="1550024"/>
            <a:ext cx="14204493" cy="1375303"/>
          </a:xfrm>
          <a:prstGeom prst="rect">
            <a:avLst/>
          </a:prstGeom>
        </p:spPr>
        <p:txBody>
          <a:bodyPr anchor="t" rtlCol="false" tIns="0" lIns="0" bIns="0" rIns="0">
            <a:spAutoFit/>
          </a:bodyPr>
          <a:lstStyle/>
          <a:p>
            <a:pPr algn="ctr">
              <a:lnSpc>
                <a:spcPts val="10252"/>
              </a:lnSpc>
            </a:pPr>
            <a:r>
              <a:rPr lang="en-US" sz="6880">
                <a:solidFill>
                  <a:srgbClr val="000000"/>
                </a:solidFill>
                <a:latin typeface="Calibri (MS) Bold"/>
              </a:rPr>
              <a:t>“Presentación Preliminar de Proyecto ”</a:t>
            </a:r>
          </a:p>
        </p:txBody>
      </p:sp>
      <p:sp>
        <p:nvSpPr>
          <p:cNvPr name="Freeform 6" id="6"/>
          <p:cNvSpPr/>
          <p:nvPr/>
        </p:nvSpPr>
        <p:spPr>
          <a:xfrm flipH="true" flipV="false" rot="0">
            <a:off x="0" y="8952353"/>
            <a:ext cx="18288000" cy="1470660"/>
          </a:xfrm>
          <a:custGeom>
            <a:avLst/>
            <a:gdLst/>
            <a:ahLst/>
            <a:cxnLst/>
            <a:rect r="r" b="b" t="t" l="l"/>
            <a:pathLst>
              <a:path h="1470660" w="18288000">
                <a:moveTo>
                  <a:pt x="18288000" y="0"/>
                </a:moveTo>
                <a:lnTo>
                  <a:pt x="0" y="0"/>
                </a:lnTo>
                <a:lnTo>
                  <a:pt x="0" y="1470660"/>
                </a:lnTo>
                <a:lnTo>
                  <a:pt x="18288000" y="1470660"/>
                </a:lnTo>
                <a:lnTo>
                  <a:pt x="18288000" y="0"/>
                </a:lnTo>
                <a:close/>
              </a:path>
            </a:pathLst>
          </a:custGeom>
          <a:blipFill>
            <a:blip r:embed="rId2"/>
            <a:stretch>
              <a:fillRect l="0" t="0" r="0" b="0"/>
            </a:stretch>
          </a:blipFill>
        </p:spPr>
      </p:sp>
      <p:sp>
        <p:nvSpPr>
          <p:cNvPr name="TextBox 7" id="7"/>
          <p:cNvSpPr txBox="true"/>
          <p:nvPr/>
        </p:nvSpPr>
        <p:spPr>
          <a:xfrm rot="0">
            <a:off x="4873278" y="6312730"/>
            <a:ext cx="8541445" cy="2907470"/>
          </a:xfrm>
          <a:prstGeom prst="rect">
            <a:avLst/>
          </a:prstGeom>
        </p:spPr>
        <p:txBody>
          <a:bodyPr anchor="t" rtlCol="false" tIns="0" lIns="0" bIns="0" rIns="0">
            <a:spAutoFit/>
          </a:bodyPr>
          <a:lstStyle/>
          <a:p>
            <a:pPr algn="ctr">
              <a:lnSpc>
                <a:spcPts val="4458"/>
              </a:lnSpc>
            </a:pPr>
            <a:r>
              <a:rPr lang="en-US" sz="3980">
                <a:solidFill>
                  <a:srgbClr val="000000"/>
                </a:solidFill>
                <a:latin typeface="Calibri (MS)"/>
              </a:rPr>
              <a:t>Integrantes:</a:t>
            </a:r>
          </a:p>
          <a:p>
            <a:pPr algn="ctr">
              <a:lnSpc>
                <a:spcPts val="4458"/>
              </a:lnSpc>
            </a:pPr>
            <a:r>
              <a:rPr lang="en-US" sz="3980">
                <a:solidFill>
                  <a:srgbClr val="000000"/>
                </a:solidFill>
                <a:latin typeface="Calibri (MS)"/>
              </a:rPr>
              <a:t>Perera Bastarrachea Paulina María</a:t>
            </a:r>
          </a:p>
          <a:p>
            <a:pPr algn="ctr">
              <a:lnSpc>
                <a:spcPts val="4458"/>
              </a:lnSpc>
            </a:pPr>
            <a:r>
              <a:rPr lang="en-US" sz="3980">
                <a:solidFill>
                  <a:srgbClr val="000000"/>
                </a:solidFill>
                <a:latin typeface="Calibri (MS)"/>
              </a:rPr>
              <a:t>Quevedo Zaldívar Luis Jonathan</a:t>
            </a:r>
          </a:p>
          <a:p>
            <a:pPr algn="ctr">
              <a:lnSpc>
                <a:spcPts val="4458"/>
              </a:lnSpc>
            </a:pPr>
            <a:r>
              <a:rPr lang="en-US" sz="3980">
                <a:solidFill>
                  <a:srgbClr val="000000"/>
                </a:solidFill>
                <a:latin typeface="Calibri (MS)"/>
              </a:rPr>
              <a:t>Torres Pérez Andrea Isabel</a:t>
            </a:r>
          </a:p>
          <a:p>
            <a:pPr algn="ctr">
              <a:lnSpc>
                <a:spcPts val="4458"/>
              </a:lnSpc>
            </a:pPr>
            <a:r>
              <a:rPr lang="en-US" sz="3980">
                <a:solidFill>
                  <a:srgbClr val="000000"/>
                </a:solidFill>
                <a:latin typeface="Calibri (MS)"/>
              </a:rPr>
              <a:t>Xool Canul Alvaro de Jesus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9258300"/>
            <a:ext cx="18288000" cy="1028700"/>
          </a:xfrm>
          <a:custGeom>
            <a:avLst/>
            <a:gdLst/>
            <a:ahLst/>
            <a:cxnLst/>
            <a:rect r="r" b="b" t="t" l="l"/>
            <a:pathLst>
              <a:path h="1028700" w="18288000">
                <a:moveTo>
                  <a:pt x="0" y="0"/>
                </a:moveTo>
                <a:lnTo>
                  <a:pt x="18288000" y="0"/>
                </a:lnTo>
                <a:lnTo>
                  <a:pt x="18288000" y="1028700"/>
                </a:lnTo>
                <a:lnTo>
                  <a:pt x="0" y="1028700"/>
                </a:lnTo>
                <a:lnTo>
                  <a:pt x="0" y="0"/>
                </a:lnTo>
                <a:close/>
              </a:path>
            </a:pathLst>
          </a:custGeom>
          <a:blipFill>
            <a:blip r:embed="rId2"/>
            <a:stretch>
              <a:fillRect l="0" t="-30103" r="0" b="-12859"/>
            </a:stretch>
          </a:blipFill>
        </p:spPr>
      </p:sp>
      <p:grpSp>
        <p:nvGrpSpPr>
          <p:cNvPr name="Group 3" id="3"/>
          <p:cNvGrpSpPr/>
          <p:nvPr/>
        </p:nvGrpSpPr>
        <p:grpSpPr>
          <a:xfrm rot="0">
            <a:off x="0" y="0"/>
            <a:ext cx="18288000" cy="1978883"/>
            <a:chOff x="0" y="0"/>
            <a:chExt cx="4816593" cy="521187"/>
          </a:xfrm>
        </p:grpSpPr>
        <p:sp>
          <p:nvSpPr>
            <p:cNvPr name="Freeform 4" id="4"/>
            <p:cNvSpPr/>
            <p:nvPr/>
          </p:nvSpPr>
          <p:spPr>
            <a:xfrm flipH="false" flipV="false" rot="0">
              <a:off x="0" y="0"/>
              <a:ext cx="4816592" cy="521187"/>
            </a:xfrm>
            <a:custGeom>
              <a:avLst/>
              <a:gdLst/>
              <a:ahLst/>
              <a:cxnLst/>
              <a:rect r="r" b="b" t="t" l="l"/>
              <a:pathLst>
                <a:path h="521187" w="4816592">
                  <a:moveTo>
                    <a:pt x="0" y="0"/>
                  </a:moveTo>
                  <a:lnTo>
                    <a:pt x="4816592" y="0"/>
                  </a:lnTo>
                  <a:lnTo>
                    <a:pt x="4816592" y="521187"/>
                  </a:lnTo>
                  <a:lnTo>
                    <a:pt x="0" y="521187"/>
                  </a:lnTo>
                  <a:close/>
                </a:path>
              </a:pathLst>
            </a:custGeom>
            <a:solidFill>
              <a:srgbClr val="E8B437"/>
            </a:solidFill>
          </p:spPr>
        </p:sp>
        <p:sp>
          <p:nvSpPr>
            <p:cNvPr name="TextBox 5" id="5"/>
            <p:cNvSpPr txBox="true"/>
            <p:nvPr/>
          </p:nvSpPr>
          <p:spPr>
            <a:xfrm>
              <a:off x="0" y="-38100"/>
              <a:ext cx="4816593" cy="559287"/>
            </a:xfrm>
            <a:prstGeom prst="rect">
              <a:avLst/>
            </a:prstGeom>
          </p:spPr>
          <p:txBody>
            <a:bodyPr anchor="ctr" rtlCol="false" tIns="50800" lIns="50800" bIns="50800" rIns="50800"/>
            <a:lstStyle/>
            <a:p>
              <a:pPr algn="ctr">
                <a:lnSpc>
                  <a:spcPts val="3498"/>
                </a:lnSpc>
              </a:pPr>
            </a:p>
          </p:txBody>
        </p:sp>
      </p:grpSp>
      <p:grpSp>
        <p:nvGrpSpPr>
          <p:cNvPr name="Group 6" id="6"/>
          <p:cNvGrpSpPr/>
          <p:nvPr/>
        </p:nvGrpSpPr>
        <p:grpSpPr>
          <a:xfrm rot="0">
            <a:off x="918720" y="2392184"/>
            <a:ext cx="4498012" cy="5223478"/>
            <a:chOff x="0" y="0"/>
            <a:chExt cx="5997349" cy="6964637"/>
          </a:xfrm>
        </p:grpSpPr>
        <p:grpSp>
          <p:nvGrpSpPr>
            <p:cNvPr name="Group 7" id="7"/>
            <p:cNvGrpSpPr/>
            <p:nvPr/>
          </p:nvGrpSpPr>
          <p:grpSpPr>
            <a:xfrm rot="0">
              <a:off x="0" y="0"/>
              <a:ext cx="5997349" cy="6964637"/>
              <a:chOff x="0" y="0"/>
              <a:chExt cx="1184661" cy="1375731"/>
            </a:xfrm>
          </p:grpSpPr>
          <p:sp>
            <p:nvSpPr>
              <p:cNvPr name="Freeform 8" id="8"/>
              <p:cNvSpPr/>
              <p:nvPr/>
            </p:nvSpPr>
            <p:spPr>
              <a:xfrm flipH="false" flipV="false" rot="0">
                <a:off x="0" y="0"/>
                <a:ext cx="1184662" cy="1375731"/>
              </a:xfrm>
              <a:custGeom>
                <a:avLst/>
                <a:gdLst/>
                <a:ahLst/>
                <a:cxnLst/>
                <a:rect r="r" b="b" t="t" l="l"/>
                <a:pathLst>
                  <a:path h="1375731" w="1184662">
                    <a:moveTo>
                      <a:pt x="87781" y="0"/>
                    </a:moveTo>
                    <a:lnTo>
                      <a:pt x="1096881" y="0"/>
                    </a:lnTo>
                    <a:cubicBezTo>
                      <a:pt x="1145361" y="0"/>
                      <a:pt x="1184662" y="39301"/>
                      <a:pt x="1184662" y="87781"/>
                    </a:cubicBezTo>
                    <a:lnTo>
                      <a:pt x="1184662" y="1287950"/>
                    </a:lnTo>
                    <a:cubicBezTo>
                      <a:pt x="1184662" y="1336430"/>
                      <a:pt x="1145361" y="1375731"/>
                      <a:pt x="1096881" y="1375731"/>
                    </a:cubicBezTo>
                    <a:lnTo>
                      <a:pt x="87781" y="1375731"/>
                    </a:lnTo>
                    <a:cubicBezTo>
                      <a:pt x="39301" y="1375731"/>
                      <a:pt x="0" y="1336430"/>
                      <a:pt x="0" y="1287950"/>
                    </a:cubicBezTo>
                    <a:lnTo>
                      <a:pt x="0" y="87781"/>
                    </a:lnTo>
                    <a:cubicBezTo>
                      <a:pt x="0" y="39301"/>
                      <a:pt x="39301" y="0"/>
                      <a:pt x="87781" y="0"/>
                    </a:cubicBezTo>
                    <a:close/>
                  </a:path>
                </a:pathLst>
              </a:custGeom>
              <a:solidFill>
                <a:srgbClr val="2D245B"/>
              </a:solidFill>
            </p:spPr>
          </p:sp>
          <p:sp>
            <p:nvSpPr>
              <p:cNvPr name="TextBox 9" id="9"/>
              <p:cNvSpPr txBox="true"/>
              <p:nvPr/>
            </p:nvSpPr>
            <p:spPr>
              <a:xfrm>
                <a:off x="0" y="-38100"/>
                <a:ext cx="1184661" cy="1413831"/>
              </a:xfrm>
              <a:prstGeom prst="rect">
                <a:avLst/>
              </a:prstGeom>
            </p:spPr>
            <p:txBody>
              <a:bodyPr anchor="ctr" rtlCol="false" tIns="50800" lIns="50800" bIns="50800" rIns="50800"/>
              <a:lstStyle/>
              <a:p>
                <a:pPr algn="ctr">
                  <a:lnSpc>
                    <a:spcPts val="3498"/>
                  </a:lnSpc>
                </a:pPr>
              </a:p>
            </p:txBody>
          </p:sp>
        </p:grpSp>
        <p:sp>
          <p:nvSpPr>
            <p:cNvPr name="TextBox 10" id="10"/>
            <p:cNvSpPr txBox="true"/>
            <p:nvPr/>
          </p:nvSpPr>
          <p:spPr>
            <a:xfrm rot="0">
              <a:off x="232341" y="275289"/>
              <a:ext cx="5416492" cy="6464131"/>
            </a:xfrm>
            <a:prstGeom prst="rect">
              <a:avLst/>
            </a:prstGeom>
          </p:spPr>
          <p:txBody>
            <a:bodyPr anchor="t" rtlCol="false" tIns="0" lIns="0" bIns="0" rIns="0">
              <a:spAutoFit/>
            </a:bodyPr>
            <a:lstStyle/>
            <a:p>
              <a:pPr algn="ctr">
                <a:lnSpc>
                  <a:spcPts val="5460"/>
                </a:lnSpc>
              </a:pPr>
              <a:r>
                <a:rPr lang="en-US" sz="4299">
                  <a:solidFill>
                    <a:srgbClr val="F2F2F2"/>
                  </a:solidFill>
                  <a:latin typeface="Calibri (MS) Bold"/>
                </a:rPr>
                <a:t>La mayoría de los nacimientos ocurren en padres jóvenes, especialmente entre los 18 y 25 años</a:t>
              </a:r>
            </a:p>
          </p:txBody>
        </p:sp>
      </p:grpSp>
      <p:grpSp>
        <p:nvGrpSpPr>
          <p:cNvPr name="Group 11" id="11"/>
          <p:cNvGrpSpPr/>
          <p:nvPr/>
        </p:nvGrpSpPr>
        <p:grpSpPr>
          <a:xfrm rot="0">
            <a:off x="8672890" y="4043158"/>
            <a:ext cx="6634204" cy="3790239"/>
            <a:chOff x="0" y="0"/>
            <a:chExt cx="8845606" cy="5053652"/>
          </a:xfrm>
        </p:grpSpPr>
        <p:grpSp>
          <p:nvGrpSpPr>
            <p:cNvPr name="Group 12" id="12"/>
            <p:cNvGrpSpPr/>
            <p:nvPr/>
          </p:nvGrpSpPr>
          <p:grpSpPr>
            <a:xfrm rot="0">
              <a:off x="0" y="0"/>
              <a:ext cx="8845606" cy="5053652"/>
              <a:chOff x="0" y="0"/>
              <a:chExt cx="1747280" cy="998252"/>
            </a:xfrm>
          </p:grpSpPr>
          <p:sp>
            <p:nvSpPr>
              <p:cNvPr name="Freeform 13" id="13"/>
              <p:cNvSpPr/>
              <p:nvPr/>
            </p:nvSpPr>
            <p:spPr>
              <a:xfrm flipH="false" flipV="false" rot="0">
                <a:off x="0" y="0"/>
                <a:ext cx="1747280" cy="998252"/>
              </a:xfrm>
              <a:custGeom>
                <a:avLst/>
                <a:gdLst/>
                <a:ahLst/>
                <a:cxnLst/>
                <a:rect r="r" b="b" t="t" l="l"/>
                <a:pathLst>
                  <a:path h="998252" w="1747280">
                    <a:moveTo>
                      <a:pt x="59515" y="0"/>
                    </a:moveTo>
                    <a:lnTo>
                      <a:pt x="1687765" y="0"/>
                    </a:lnTo>
                    <a:cubicBezTo>
                      <a:pt x="1703549" y="0"/>
                      <a:pt x="1718687" y="6270"/>
                      <a:pt x="1729848" y="17432"/>
                    </a:cubicBezTo>
                    <a:cubicBezTo>
                      <a:pt x="1741010" y="28593"/>
                      <a:pt x="1747280" y="43731"/>
                      <a:pt x="1747280" y="59515"/>
                    </a:cubicBezTo>
                    <a:lnTo>
                      <a:pt x="1747280" y="938737"/>
                    </a:lnTo>
                    <a:cubicBezTo>
                      <a:pt x="1747280" y="954521"/>
                      <a:pt x="1741010" y="969659"/>
                      <a:pt x="1729848" y="980820"/>
                    </a:cubicBezTo>
                    <a:cubicBezTo>
                      <a:pt x="1718687" y="991982"/>
                      <a:pt x="1703549" y="998252"/>
                      <a:pt x="1687765" y="998252"/>
                    </a:cubicBezTo>
                    <a:lnTo>
                      <a:pt x="59515" y="998252"/>
                    </a:lnTo>
                    <a:cubicBezTo>
                      <a:pt x="43731" y="998252"/>
                      <a:pt x="28593" y="991982"/>
                      <a:pt x="17432" y="980820"/>
                    </a:cubicBezTo>
                    <a:cubicBezTo>
                      <a:pt x="6270" y="969659"/>
                      <a:pt x="0" y="954521"/>
                      <a:pt x="0" y="938737"/>
                    </a:cubicBezTo>
                    <a:lnTo>
                      <a:pt x="0" y="59515"/>
                    </a:lnTo>
                    <a:cubicBezTo>
                      <a:pt x="0" y="43731"/>
                      <a:pt x="6270" y="28593"/>
                      <a:pt x="17432" y="17432"/>
                    </a:cubicBezTo>
                    <a:cubicBezTo>
                      <a:pt x="28593" y="6270"/>
                      <a:pt x="43731" y="0"/>
                      <a:pt x="59515" y="0"/>
                    </a:cubicBezTo>
                    <a:close/>
                  </a:path>
                </a:pathLst>
              </a:custGeom>
              <a:solidFill>
                <a:srgbClr val="2D245B"/>
              </a:solidFill>
            </p:spPr>
          </p:sp>
          <p:sp>
            <p:nvSpPr>
              <p:cNvPr name="TextBox 14" id="14"/>
              <p:cNvSpPr txBox="true"/>
              <p:nvPr/>
            </p:nvSpPr>
            <p:spPr>
              <a:xfrm>
                <a:off x="0" y="-38100"/>
                <a:ext cx="1747280" cy="1036352"/>
              </a:xfrm>
              <a:prstGeom prst="rect">
                <a:avLst/>
              </a:prstGeom>
            </p:spPr>
            <p:txBody>
              <a:bodyPr anchor="ctr" rtlCol="false" tIns="50800" lIns="50800" bIns="50800" rIns="50800"/>
              <a:lstStyle/>
              <a:p>
                <a:pPr algn="ctr">
                  <a:lnSpc>
                    <a:spcPts val="3498"/>
                  </a:lnSpc>
                </a:pPr>
              </a:p>
            </p:txBody>
          </p:sp>
        </p:grpSp>
        <p:sp>
          <p:nvSpPr>
            <p:cNvPr name="TextBox 15" id="15"/>
            <p:cNvSpPr txBox="true"/>
            <p:nvPr/>
          </p:nvSpPr>
          <p:spPr>
            <a:xfrm rot="0">
              <a:off x="428358" y="152010"/>
              <a:ext cx="7988890" cy="4635331"/>
            </a:xfrm>
            <a:prstGeom prst="rect">
              <a:avLst/>
            </a:prstGeom>
          </p:spPr>
          <p:txBody>
            <a:bodyPr anchor="t" rtlCol="false" tIns="0" lIns="0" bIns="0" rIns="0">
              <a:spAutoFit/>
            </a:bodyPr>
            <a:lstStyle/>
            <a:p>
              <a:pPr algn="ctr">
                <a:lnSpc>
                  <a:spcPts val="5460"/>
                </a:lnSpc>
              </a:pPr>
              <a:r>
                <a:rPr lang="en-US" sz="4299">
                  <a:solidFill>
                    <a:srgbClr val="F2F2F2"/>
                  </a:solidFill>
                  <a:latin typeface="Calibri (MS) Bold"/>
                </a:rPr>
                <a:t>Muchos de estos padres primerizos carecen de experiencia en el cuidado de recién nacidos e infantes.</a:t>
              </a:r>
            </a:p>
          </p:txBody>
        </p:sp>
      </p:grpSp>
      <p:sp>
        <p:nvSpPr>
          <p:cNvPr name="Freeform 16" id="16"/>
          <p:cNvSpPr/>
          <p:nvPr/>
        </p:nvSpPr>
        <p:spPr>
          <a:xfrm flipH="false" flipV="false" rot="0">
            <a:off x="4235822" y="6652488"/>
            <a:ext cx="2361819" cy="2361819"/>
          </a:xfrm>
          <a:custGeom>
            <a:avLst/>
            <a:gdLst/>
            <a:ahLst/>
            <a:cxnLst/>
            <a:rect r="r" b="b" t="t" l="l"/>
            <a:pathLst>
              <a:path h="2361819" w="2361819">
                <a:moveTo>
                  <a:pt x="0" y="0"/>
                </a:moveTo>
                <a:lnTo>
                  <a:pt x="2361819" y="0"/>
                </a:lnTo>
                <a:lnTo>
                  <a:pt x="2361819" y="2361818"/>
                </a:lnTo>
                <a:lnTo>
                  <a:pt x="0" y="2361818"/>
                </a:lnTo>
                <a:lnTo>
                  <a:pt x="0" y="0"/>
                </a:lnTo>
                <a:close/>
              </a:path>
            </a:pathLst>
          </a:custGeom>
          <a:blipFill>
            <a:blip r:embed="rId3"/>
            <a:stretch>
              <a:fillRect l="0" t="0" r="0" b="0"/>
            </a:stretch>
          </a:blipFill>
        </p:spPr>
      </p:sp>
      <p:sp>
        <p:nvSpPr>
          <p:cNvPr name="Freeform 17" id="17"/>
          <p:cNvSpPr/>
          <p:nvPr/>
        </p:nvSpPr>
        <p:spPr>
          <a:xfrm flipH="false" flipV="false" rot="0">
            <a:off x="15307094" y="6244062"/>
            <a:ext cx="2484814" cy="2484814"/>
          </a:xfrm>
          <a:custGeom>
            <a:avLst/>
            <a:gdLst/>
            <a:ahLst/>
            <a:cxnLst/>
            <a:rect r="r" b="b" t="t" l="l"/>
            <a:pathLst>
              <a:path h="2484814" w="2484814">
                <a:moveTo>
                  <a:pt x="0" y="0"/>
                </a:moveTo>
                <a:lnTo>
                  <a:pt x="2484814" y="0"/>
                </a:lnTo>
                <a:lnTo>
                  <a:pt x="2484814" y="2484814"/>
                </a:lnTo>
                <a:lnTo>
                  <a:pt x="0" y="2484814"/>
                </a:lnTo>
                <a:lnTo>
                  <a:pt x="0" y="0"/>
                </a:lnTo>
                <a:close/>
              </a:path>
            </a:pathLst>
          </a:custGeom>
          <a:blipFill>
            <a:blip r:embed="rId4"/>
            <a:stretch>
              <a:fillRect l="0" t="0" r="0" b="0"/>
            </a:stretch>
          </a:blipFill>
        </p:spPr>
      </p:sp>
      <p:sp>
        <p:nvSpPr>
          <p:cNvPr name="Freeform 18" id="18"/>
          <p:cNvSpPr/>
          <p:nvPr/>
        </p:nvSpPr>
        <p:spPr>
          <a:xfrm flipH="false" flipV="false" rot="0">
            <a:off x="15307094" y="4318123"/>
            <a:ext cx="2235282" cy="2235282"/>
          </a:xfrm>
          <a:custGeom>
            <a:avLst/>
            <a:gdLst/>
            <a:ahLst/>
            <a:cxnLst/>
            <a:rect r="r" b="b" t="t" l="l"/>
            <a:pathLst>
              <a:path h="2235282" w="2235282">
                <a:moveTo>
                  <a:pt x="0" y="0"/>
                </a:moveTo>
                <a:lnTo>
                  <a:pt x="2235282" y="0"/>
                </a:lnTo>
                <a:lnTo>
                  <a:pt x="2235282" y="2235282"/>
                </a:lnTo>
                <a:lnTo>
                  <a:pt x="0" y="2235282"/>
                </a:lnTo>
                <a:lnTo>
                  <a:pt x="0" y="0"/>
                </a:lnTo>
                <a:close/>
              </a:path>
            </a:pathLst>
          </a:custGeom>
          <a:blipFill>
            <a:blip r:embed="rId5"/>
            <a:stretch>
              <a:fillRect l="0" t="0" r="0" b="0"/>
            </a:stretch>
          </a:blipFill>
        </p:spPr>
      </p:sp>
      <p:sp>
        <p:nvSpPr>
          <p:cNvPr name="TextBox 19" id="19"/>
          <p:cNvSpPr txBox="true"/>
          <p:nvPr/>
        </p:nvSpPr>
        <p:spPr>
          <a:xfrm rot="0">
            <a:off x="34374" y="206548"/>
            <a:ext cx="18253626" cy="1425229"/>
          </a:xfrm>
          <a:prstGeom prst="rect">
            <a:avLst/>
          </a:prstGeom>
        </p:spPr>
        <p:txBody>
          <a:bodyPr anchor="t" rtlCol="false" tIns="0" lIns="0" bIns="0" rIns="0">
            <a:spAutoFit/>
          </a:bodyPr>
          <a:lstStyle/>
          <a:p>
            <a:pPr algn="ctr" marL="0" indent="0" lvl="0">
              <a:lnSpc>
                <a:spcPts val="10032"/>
              </a:lnSpc>
              <a:spcBef>
                <a:spcPct val="0"/>
              </a:spcBef>
            </a:pPr>
            <a:r>
              <a:rPr lang="en-US" sz="7962">
                <a:solidFill>
                  <a:srgbClr val="000000"/>
                </a:solidFill>
                <a:latin typeface="Calibri (MS) Bold"/>
              </a:rPr>
              <a:t>Problemática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9258300"/>
            <a:ext cx="18288000" cy="1028700"/>
          </a:xfrm>
          <a:custGeom>
            <a:avLst/>
            <a:gdLst/>
            <a:ahLst/>
            <a:cxnLst/>
            <a:rect r="r" b="b" t="t" l="l"/>
            <a:pathLst>
              <a:path h="1028700" w="18288000">
                <a:moveTo>
                  <a:pt x="0" y="0"/>
                </a:moveTo>
                <a:lnTo>
                  <a:pt x="18288000" y="0"/>
                </a:lnTo>
                <a:lnTo>
                  <a:pt x="18288000" y="1028700"/>
                </a:lnTo>
                <a:lnTo>
                  <a:pt x="0" y="1028700"/>
                </a:lnTo>
                <a:lnTo>
                  <a:pt x="0" y="0"/>
                </a:lnTo>
                <a:close/>
              </a:path>
            </a:pathLst>
          </a:custGeom>
          <a:blipFill>
            <a:blip r:embed="rId2"/>
            <a:stretch>
              <a:fillRect l="0" t="-30103" r="0" b="-12859"/>
            </a:stretch>
          </a:blipFill>
        </p:spPr>
      </p:sp>
      <p:grpSp>
        <p:nvGrpSpPr>
          <p:cNvPr name="Group 3" id="3"/>
          <p:cNvGrpSpPr/>
          <p:nvPr/>
        </p:nvGrpSpPr>
        <p:grpSpPr>
          <a:xfrm rot="0">
            <a:off x="0" y="0"/>
            <a:ext cx="18288000" cy="1978883"/>
            <a:chOff x="0" y="0"/>
            <a:chExt cx="4816593" cy="521187"/>
          </a:xfrm>
        </p:grpSpPr>
        <p:sp>
          <p:nvSpPr>
            <p:cNvPr name="Freeform 4" id="4"/>
            <p:cNvSpPr/>
            <p:nvPr/>
          </p:nvSpPr>
          <p:spPr>
            <a:xfrm flipH="false" flipV="false" rot="0">
              <a:off x="0" y="0"/>
              <a:ext cx="4816592" cy="521187"/>
            </a:xfrm>
            <a:custGeom>
              <a:avLst/>
              <a:gdLst/>
              <a:ahLst/>
              <a:cxnLst/>
              <a:rect r="r" b="b" t="t" l="l"/>
              <a:pathLst>
                <a:path h="521187" w="4816592">
                  <a:moveTo>
                    <a:pt x="0" y="0"/>
                  </a:moveTo>
                  <a:lnTo>
                    <a:pt x="4816592" y="0"/>
                  </a:lnTo>
                  <a:lnTo>
                    <a:pt x="4816592" y="521187"/>
                  </a:lnTo>
                  <a:lnTo>
                    <a:pt x="0" y="521187"/>
                  </a:lnTo>
                  <a:close/>
                </a:path>
              </a:pathLst>
            </a:custGeom>
            <a:solidFill>
              <a:srgbClr val="E8B437"/>
            </a:solidFill>
          </p:spPr>
        </p:sp>
        <p:sp>
          <p:nvSpPr>
            <p:cNvPr name="TextBox 5" id="5"/>
            <p:cNvSpPr txBox="true"/>
            <p:nvPr/>
          </p:nvSpPr>
          <p:spPr>
            <a:xfrm>
              <a:off x="0" y="-38100"/>
              <a:ext cx="4816593" cy="559287"/>
            </a:xfrm>
            <a:prstGeom prst="rect">
              <a:avLst/>
            </a:prstGeom>
          </p:spPr>
          <p:txBody>
            <a:bodyPr anchor="ctr" rtlCol="false" tIns="50800" lIns="50800" bIns="50800" rIns="50800"/>
            <a:lstStyle/>
            <a:p>
              <a:pPr algn="ctr">
                <a:lnSpc>
                  <a:spcPts val="3498"/>
                </a:lnSpc>
              </a:pPr>
            </a:p>
          </p:txBody>
        </p:sp>
      </p:grpSp>
      <p:grpSp>
        <p:nvGrpSpPr>
          <p:cNvPr name="Group 6" id="6"/>
          <p:cNvGrpSpPr/>
          <p:nvPr/>
        </p:nvGrpSpPr>
        <p:grpSpPr>
          <a:xfrm rot="0">
            <a:off x="505360" y="2572876"/>
            <a:ext cx="6784347" cy="5141248"/>
            <a:chOff x="0" y="0"/>
            <a:chExt cx="9045796" cy="6854998"/>
          </a:xfrm>
        </p:grpSpPr>
        <p:sp>
          <p:nvSpPr>
            <p:cNvPr name="AutoShape 7" id="7"/>
            <p:cNvSpPr/>
            <p:nvPr/>
          </p:nvSpPr>
          <p:spPr>
            <a:xfrm>
              <a:off x="338676" y="25400"/>
              <a:ext cx="8656320" cy="0"/>
            </a:xfrm>
            <a:prstGeom prst="line">
              <a:avLst/>
            </a:prstGeom>
            <a:ln cap="flat" w="50800">
              <a:solidFill>
                <a:srgbClr val="000000"/>
              </a:solidFill>
              <a:prstDash val="solid"/>
              <a:headEnd type="none" len="sm" w="sm"/>
              <a:tailEnd type="none" len="sm" w="sm"/>
            </a:ln>
          </p:spPr>
        </p:sp>
        <p:sp>
          <p:nvSpPr>
            <p:cNvPr name="AutoShape 8" id="8"/>
            <p:cNvSpPr/>
            <p:nvPr/>
          </p:nvSpPr>
          <p:spPr>
            <a:xfrm flipV="true">
              <a:off x="25400" y="70791"/>
              <a:ext cx="0" cy="6600513"/>
            </a:xfrm>
            <a:prstGeom prst="line">
              <a:avLst/>
            </a:prstGeom>
            <a:ln cap="flat" w="50800">
              <a:solidFill>
                <a:srgbClr val="000000"/>
              </a:solidFill>
              <a:prstDash val="solid"/>
              <a:headEnd type="none" len="sm" w="sm"/>
              <a:tailEnd type="none" len="sm" w="sm"/>
            </a:ln>
          </p:spPr>
        </p:sp>
        <p:sp>
          <p:nvSpPr>
            <p:cNvPr name="AutoShape 9" id="9"/>
            <p:cNvSpPr/>
            <p:nvPr/>
          </p:nvSpPr>
          <p:spPr>
            <a:xfrm>
              <a:off x="25400" y="6671304"/>
              <a:ext cx="8656320" cy="0"/>
            </a:xfrm>
            <a:prstGeom prst="line">
              <a:avLst/>
            </a:prstGeom>
            <a:ln cap="flat" w="50800">
              <a:solidFill>
                <a:srgbClr val="000000"/>
              </a:solidFill>
              <a:prstDash val="solid"/>
              <a:headEnd type="none" len="sm" w="sm"/>
              <a:tailEnd type="none" len="sm" w="sm"/>
            </a:ln>
          </p:spPr>
        </p:sp>
        <p:sp>
          <p:nvSpPr>
            <p:cNvPr name="AutoShape 10" id="10"/>
            <p:cNvSpPr/>
            <p:nvPr/>
          </p:nvSpPr>
          <p:spPr>
            <a:xfrm flipV="true">
              <a:off x="9020396" y="254485"/>
              <a:ext cx="0" cy="6600513"/>
            </a:xfrm>
            <a:prstGeom prst="line">
              <a:avLst/>
            </a:prstGeom>
            <a:ln cap="flat" w="50800">
              <a:solidFill>
                <a:srgbClr val="000000"/>
              </a:solidFill>
              <a:prstDash val="solid"/>
              <a:headEnd type="none" len="sm" w="sm"/>
              <a:tailEnd type="none" len="sm" w="sm"/>
            </a:ln>
          </p:spPr>
        </p:sp>
        <p:sp>
          <p:nvSpPr>
            <p:cNvPr name="TextBox 11" id="11"/>
            <p:cNvSpPr txBox="true"/>
            <p:nvPr/>
          </p:nvSpPr>
          <p:spPr>
            <a:xfrm rot="0">
              <a:off x="528453" y="1211083"/>
              <a:ext cx="7988890" cy="4573016"/>
            </a:xfrm>
            <a:prstGeom prst="rect">
              <a:avLst/>
            </a:prstGeom>
          </p:spPr>
          <p:txBody>
            <a:bodyPr anchor="t" rtlCol="false" tIns="0" lIns="0" bIns="0" rIns="0">
              <a:spAutoFit/>
            </a:bodyPr>
            <a:lstStyle/>
            <a:p>
              <a:pPr algn="ctr">
                <a:lnSpc>
                  <a:spcPts val="5333"/>
                </a:lnSpc>
              </a:pPr>
              <a:r>
                <a:rPr lang="en-US" sz="4199">
                  <a:solidFill>
                    <a:srgbClr val="000000"/>
                  </a:solidFill>
                  <a:latin typeface="Calibri (MS)"/>
                </a:rPr>
                <a:t>Además, existe una falta de apoyo y conciencia en México, con un rezago en la educación sobre cuidados infantiles.</a:t>
              </a:r>
            </a:p>
          </p:txBody>
        </p:sp>
      </p:grpSp>
      <p:sp>
        <p:nvSpPr>
          <p:cNvPr name="Freeform 12" id="12"/>
          <p:cNvSpPr/>
          <p:nvPr/>
        </p:nvSpPr>
        <p:spPr>
          <a:xfrm flipH="false" flipV="false" rot="0">
            <a:off x="8407184" y="2209761"/>
            <a:ext cx="9502763" cy="5867478"/>
          </a:xfrm>
          <a:custGeom>
            <a:avLst/>
            <a:gdLst/>
            <a:ahLst/>
            <a:cxnLst/>
            <a:rect r="r" b="b" t="t" l="l"/>
            <a:pathLst>
              <a:path h="5867478" w="9502763">
                <a:moveTo>
                  <a:pt x="0" y="0"/>
                </a:moveTo>
                <a:lnTo>
                  <a:pt x="9502763" y="0"/>
                </a:lnTo>
                <a:lnTo>
                  <a:pt x="9502763" y="5867478"/>
                </a:lnTo>
                <a:lnTo>
                  <a:pt x="0" y="5867478"/>
                </a:lnTo>
                <a:lnTo>
                  <a:pt x="0" y="0"/>
                </a:lnTo>
                <a:close/>
              </a:path>
            </a:pathLst>
          </a:custGeom>
          <a:blipFill>
            <a:blip r:embed="rId3"/>
            <a:stretch>
              <a:fillRect l="0" t="0" r="0" b="0"/>
            </a:stretch>
          </a:blipFill>
        </p:spPr>
      </p:sp>
      <p:sp>
        <p:nvSpPr>
          <p:cNvPr name="Freeform 13" id="13"/>
          <p:cNvSpPr/>
          <p:nvPr/>
        </p:nvSpPr>
        <p:spPr>
          <a:xfrm flipH="false" flipV="false" rot="0">
            <a:off x="6664628" y="5143500"/>
            <a:ext cx="2188934" cy="2154753"/>
          </a:xfrm>
          <a:custGeom>
            <a:avLst/>
            <a:gdLst/>
            <a:ahLst/>
            <a:cxnLst/>
            <a:rect r="r" b="b" t="t" l="l"/>
            <a:pathLst>
              <a:path h="2154753" w="2188934">
                <a:moveTo>
                  <a:pt x="0" y="0"/>
                </a:moveTo>
                <a:lnTo>
                  <a:pt x="2188934" y="0"/>
                </a:lnTo>
                <a:lnTo>
                  <a:pt x="2188934" y="2154753"/>
                </a:lnTo>
                <a:lnTo>
                  <a:pt x="0" y="2154753"/>
                </a:lnTo>
                <a:lnTo>
                  <a:pt x="0" y="0"/>
                </a:lnTo>
                <a:close/>
              </a:path>
            </a:pathLst>
          </a:custGeom>
          <a:blipFill>
            <a:blip r:embed="rId4"/>
            <a:stretch>
              <a:fillRect l="0" t="0" r="0" b="-1586"/>
            </a:stretch>
          </a:blipFill>
        </p:spPr>
      </p:sp>
      <p:sp>
        <p:nvSpPr>
          <p:cNvPr name="Freeform 14" id="14"/>
          <p:cNvSpPr/>
          <p:nvPr/>
        </p:nvSpPr>
        <p:spPr>
          <a:xfrm flipH="false" flipV="false" rot="0">
            <a:off x="6031424" y="6220877"/>
            <a:ext cx="1727671" cy="1727671"/>
          </a:xfrm>
          <a:custGeom>
            <a:avLst/>
            <a:gdLst/>
            <a:ahLst/>
            <a:cxnLst/>
            <a:rect r="r" b="b" t="t" l="l"/>
            <a:pathLst>
              <a:path h="1727671" w="1727671">
                <a:moveTo>
                  <a:pt x="0" y="0"/>
                </a:moveTo>
                <a:lnTo>
                  <a:pt x="1727671" y="0"/>
                </a:lnTo>
                <a:lnTo>
                  <a:pt x="1727671" y="1727671"/>
                </a:lnTo>
                <a:lnTo>
                  <a:pt x="0" y="1727671"/>
                </a:lnTo>
                <a:lnTo>
                  <a:pt x="0" y="0"/>
                </a:lnTo>
                <a:close/>
              </a:path>
            </a:pathLst>
          </a:custGeom>
          <a:blipFill>
            <a:blip r:embed="rId5"/>
            <a:stretch>
              <a:fillRect l="0" t="0" r="0" b="0"/>
            </a:stretch>
          </a:blipFill>
        </p:spPr>
      </p:sp>
      <p:sp>
        <p:nvSpPr>
          <p:cNvPr name="TextBox 15" id="15"/>
          <p:cNvSpPr txBox="true"/>
          <p:nvPr/>
        </p:nvSpPr>
        <p:spPr>
          <a:xfrm rot="0">
            <a:off x="34374" y="206548"/>
            <a:ext cx="18253626" cy="1425229"/>
          </a:xfrm>
          <a:prstGeom prst="rect">
            <a:avLst/>
          </a:prstGeom>
        </p:spPr>
        <p:txBody>
          <a:bodyPr anchor="t" rtlCol="false" tIns="0" lIns="0" bIns="0" rIns="0">
            <a:spAutoFit/>
          </a:bodyPr>
          <a:lstStyle/>
          <a:p>
            <a:pPr algn="ctr" marL="0" indent="0" lvl="0">
              <a:lnSpc>
                <a:spcPts val="10032"/>
              </a:lnSpc>
              <a:spcBef>
                <a:spcPct val="0"/>
              </a:spcBef>
            </a:pPr>
            <a:r>
              <a:rPr lang="en-US" sz="7962">
                <a:solidFill>
                  <a:srgbClr val="000000"/>
                </a:solidFill>
                <a:latin typeface="Calibri (MS) Bold"/>
              </a:rPr>
              <a:t>Problemática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8818085"/>
            <a:ext cx="18288000" cy="1470660"/>
          </a:xfrm>
          <a:custGeom>
            <a:avLst/>
            <a:gdLst/>
            <a:ahLst/>
            <a:cxnLst/>
            <a:rect r="r" b="b" t="t" l="l"/>
            <a:pathLst>
              <a:path h="1470660" w="18288000">
                <a:moveTo>
                  <a:pt x="0" y="0"/>
                </a:moveTo>
                <a:lnTo>
                  <a:pt x="18288000" y="0"/>
                </a:lnTo>
                <a:lnTo>
                  <a:pt x="18288000" y="1470660"/>
                </a:lnTo>
                <a:lnTo>
                  <a:pt x="0" y="1470660"/>
                </a:lnTo>
                <a:lnTo>
                  <a:pt x="0" y="0"/>
                </a:lnTo>
                <a:close/>
              </a:path>
            </a:pathLst>
          </a:custGeom>
          <a:blipFill>
            <a:blip r:embed="rId2"/>
            <a:stretch>
              <a:fillRect l="0" t="0" r="0" b="0"/>
            </a:stretch>
          </a:blipFill>
        </p:spPr>
      </p:sp>
      <p:grpSp>
        <p:nvGrpSpPr>
          <p:cNvPr name="Group 3" id="3"/>
          <p:cNvGrpSpPr/>
          <p:nvPr/>
        </p:nvGrpSpPr>
        <p:grpSpPr>
          <a:xfrm rot="0">
            <a:off x="0" y="0"/>
            <a:ext cx="13656853" cy="1726516"/>
            <a:chOff x="0" y="0"/>
            <a:chExt cx="3596867" cy="454720"/>
          </a:xfrm>
        </p:grpSpPr>
        <p:sp>
          <p:nvSpPr>
            <p:cNvPr name="Freeform 4" id="4"/>
            <p:cNvSpPr/>
            <p:nvPr/>
          </p:nvSpPr>
          <p:spPr>
            <a:xfrm flipH="false" flipV="false" rot="0">
              <a:off x="0" y="0"/>
              <a:ext cx="3596866" cy="454720"/>
            </a:xfrm>
            <a:custGeom>
              <a:avLst/>
              <a:gdLst/>
              <a:ahLst/>
              <a:cxnLst/>
              <a:rect r="r" b="b" t="t" l="l"/>
              <a:pathLst>
                <a:path h="454720" w="3596866">
                  <a:moveTo>
                    <a:pt x="0" y="0"/>
                  </a:moveTo>
                  <a:lnTo>
                    <a:pt x="3596866" y="0"/>
                  </a:lnTo>
                  <a:lnTo>
                    <a:pt x="3596866" y="454720"/>
                  </a:lnTo>
                  <a:lnTo>
                    <a:pt x="0" y="454720"/>
                  </a:lnTo>
                  <a:close/>
                </a:path>
              </a:pathLst>
            </a:custGeom>
            <a:solidFill>
              <a:srgbClr val="2D245B"/>
            </a:solidFill>
          </p:spPr>
        </p:sp>
        <p:sp>
          <p:nvSpPr>
            <p:cNvPr name="TextBox 5" id="5"/>
            <p:cNvSpPr txBox="true"/>
            <p:nvPr/>
          </p:nvSpPr>
          <p:spPr>
            <a:xfrm>
              <a:off x="0" y="-38100"/>
              <a:ext cx="3596867" cy="492820"/>
            </a:xfrm>
            <a:prstGeom prst="rect">
              <a:avLst/>
            </a:prstGeom>
          </p:spPr>
          <p:txBody>
            <a:bodyPr anchor="ctr" rtlCol="false" tIns="50800" lIns="50800" bIns="50800" rIns="50800"/>
            <a:lstStyle/>
            <a:p>
              <a:pPr algn="ctr">
                <a:lnSpc>
                  <a:spcPts val="3498"/>
                </a:lnSpc>
              </a:pPr>
            </a:p>
          </p:txBody>
        </p:sp>
      </p:grpSp>
      <p:pic>
        <p:nvPicPr>
          <p:cNvPr name="Picture 6" id="6"/>
          <p:cNvPicPr>
            <a:picLocks noChangeAspect="true"/>
          </p:cNvPicPr>
          <p:nvPr/>
        </p:nvPicPr>
        <p:blipFill>
          <a:blip r:embed="rId3"/>
          <a:stretch>
            <a:fillRect/>
          </a:stretch>
        </p:blipFill>
        <p:spPr>
          <a:xfrm rot="0">
            <a:off x="-623474" y="2088520"/>
            <a:ext cx="15325794" cy="8118875"/>
          </a:xfrm>
          <a:prstGeom prst="rect">
            <a:avLst/>
          </a:prstGeom>
        </p:spPr>
      </p:pic>
      <p:sp>
        <p:nvSpPr>
          <p:cNvPr name="TextBox 7" id="7"/>
          <p:cNvSpPr txBox="true"/>
          <p:nvPr/>
        </p:nvSpPr>
        <p:spPr>
          <a:xfrm rot="0">
            <a:off x="835608" y="2088892"/>
            <a:ext cx="16278549" cy="847725"/>
          </a:xfrm>
          <a:prstGeom prst="rect">
            <a:avLst/>
          </a:prstGeom>
        </p:spPr>
        <p:txBody>
          <a:bodyPr anchor="t" rtlCol="false" tIns="0" lIns="0" bIns="0" rIns="0">
            <a:spAutoFit/>
          </a:bodyPr>
          <a:lstStyle/>
          <a:p>
            <a:pPr marL="0" indent="0" lvl="0">
              <a:lnSpc>
                <a:spcPts val="3150"/>
              </a:lnSpc>
            </a:pPr>
            <a:r>
              <a:rPr lang="en-US" sz="2500">
                <a:solidFill>
                  <a:srgbClr val="2D245B"/>
                </a:solidFill>
                <a:latin typeface="Arial Bold"/>
              </a:rPr>
              <a:t>Se realizó un estudio a 260 padres de manera online, en donde 144 son padres primerizos con un hijo(a) menor a un año y 116 son padres con más de dos hijos y uno de ellos menor a un año.</a:t>
            </a:r>
          </a:p>
        </p:txBody>
      </p:sp>
      <p:sp>
        <p:nvSpPr>
          <p:cNvPr name="TextBox 8" id="8"/>
          <p:cNvSpPr txBox="true"/>
          <p:nvPr/>
        </p:nvSpPr>
        <p:spPr>
          <a:xfrm rot="0">
            <a:off x="231302" y="148913"/>
            <a:ext cx="12733921" cy="1196681"/>
          </a:xfrm>
          <a:prstGeom prst="rect">
            <a:avLst/>
          </a:prstGeom>
        </p:spPr>
        <p:txBody>
          <a:bodyPr anchor="t" rtlCol="false" tIns="0" lIns="0" bIns="0" rIns="0">
            <a:spAutoFit/>
          </a:bodyPr>
          <a:lstStyle/>
          <a:p>
            <a:pPr algn="ctr" marL="0" indent="0" lvl="0">
              <a:lnSpc>
                <a:spcPts val="8441"/>
              </a:lnSpc>
              <a:spcBef>
                <a:spcPct val="0"/>
              </a:spcBef>
            </a:pPr>
            <a:r>
              <a:rPr lang="en-US" sz="6699">
                <a:solidFill>
                  <a:srgbClr val="F2F2F2"/>
                </a:solidFill>
                <a:latin typeface="Calibri (MS) Bold"/>
              </a:rPr>
              <a:t>Fuentes de Consulta de los Padres</a:t>
            </a:r>
          </a:p>
        </p:txBody>
      </p:sp>
      <p:grpSp>
        <p:nvGrpSpPr>
          <p:cNvPr name="Group 9" id="9"/>
          <p:cNvGrpSpPr/>
          <p:nvPr/>
        </p:nvGrpSpPr>
        <p:grpSpPr>
          <a:xfrm rot="0">
            <a:off x="14526029" y="4272814"/>
            <a:ext cx="2733271" cy="628482"/>
            <a:chOff x="0" y="0"/>
            <a:chExt cx="3644362" cy="837976"/>
          </a:xfrm>
        </p:grpSpPr>
        <p:grpSp>
          <p:nvGrpSpPr>
            <p:cNvPr name="Group 10" id="10"/>
            <p:cNvGrpSpPr/>
            <p:nvPr/>
          </p:nvGrpSpPr>
          <p:grpSpPr>
            <a:xfrm rot="0">
              <a:off x="0" y="0"/>
              <a:ext cx="847873" cy="837976"/>
              <a:chOff x="0" y="0"/>
              <a:chExt cx="167481" cy="165526"/>
            </a:xfrm>
          </p:grpSpPr>
          <p:sp>
            <p:nvSpPr>
              <p:cNvPr name="Freeform 11" id="11"/>
              <p:cNvSpPr/>
              <p:nvPr/>
            </p:nvSpPr>
            <p:spPr>
              <a:xfrm flipH="false" flipV="false" rot="0">
                <a:off x="0" y="0"/>
                <a:ext cx="167481" cy="165526"/>
              </a:xfrm>
              <a:custGeom>
                <a:avLst/>
                <a:gdLst/>
                <a:ahLst/>
                <a:cxnLst/>
                <a:rect r="r" b="b" t="t" l="l"/>
                <a:pathLst>
                  <a:path h="165526" w="167481">
                    <a:moveTo>
                      <a:pt x="0" y="0"/>
                    </a:moveTo>
                    <a:lnTo>
                      <a:pt x="167481" y="0"/>
                    </a:lnTo>
                    <a:lnTo>
                      <a:pt x="167481" y="165526"/>
                    </a:lnTo>
                    <a:lnTo>
                      <a:pt x="0" y="165526"/>
                    </a:lnTo>
                    <a:close/>
                  </a:path>
                </a:pathLst>
              </a:custGeom>
              <a:solidFill>
                <a:srgbClr val="004AAD"/>
              </a:solidFill>
            </p:spPr>
          </p:sp>
          <p:sp>
            <p:nvSpPr>
              <p:cNvPr name="TextBox 12" id="12"/>
              <p:cNvSpPr txBox="true"/>
              <p:nvPr/>
            </p:nvSpPr>
            <p:spPr>
              <a:xfrm>
                <a:off x="0" y="-38100"/>
                <a:ext cx="167481" cy="203626"/>
              </a:xfrm>
              <a:prstGeom prst="rect">
                <a:avLst/>
              </a:prstGeom>
            </p:spPr>
            <p:txBody>
              <a:bodyPr anchor="ctr" rtlCol="false" tIns="50800" lIns="50800" bIns="50800" rIns="50800"/>
              <a:lstStyle/>
              <a:p>
                <a:pPr algn="ctr">
                  <a:lnSpc>
                    <a:spcPts val="3498"/>
                  </a:lnSpc>
                </a:pPr>
              </a:p>
            </p:txBody>
          </p:sp>
        </p:grpSp>
        <p:sp>
          <p:nvSpPr>
            <p:cNvPr name="TextBox 13" id="13"/>
            <p:cNvSpPr txBox="true"/>
            <p:nvPr/>
          </p:nvSpPr>
          <p:spPr>
            <a:xfrm rot="0">
              <a:off x="1235691" y="132207"/>
              <a:ext cx="2408670" cy="487837"/>
            </a:xfrm>
            <a:prstGeom prst="rect">
              <a:avLst/>
            </a:prstGeom>
          </p:spPr>
          <p:txBody>
            <a:bodyPr anchor="t" rtlCol="false" tIns="0" lIns="0" bIns="0" rIns="0">
              <a:spAutoFit/>
            </a:bodyPr>
            <a:lstStyle/>
            <a:p>
              <a:pPr algn="ctr">
                <a:lnSpc>
                  <a:spcPts val="2800"/>
                </a:lnSpc>
              </a:pPr>
              <a:r>
                <a:rPr lang="en-US" sz="2000">
                  <a:solidFill>
                    <a:srgbClr val="000000"/>
                  </a:solidFill>
                  <a:latin typeface="Arial"/>
                </a:rPr>
                <a:t>Dos o más hijos</a:t>
              </a:r>
            </a:p>
          </p:txBody>
        </p:sp>
      </p:grpSp>
      <p:grpSp>
        <p:nvGrpSpPr>
          <p:cNvPr name="Group 14" id="14"/>
          <p:cNvGrpSpPr/>
          <p:nvPr/>
        </p:nvGrpSpPr>
        <p:grpSpPr>
          <a:xfrm rot="0">
            <a:off x="14526029" y="3365669"/>
            <a:ext cx="2733271" cy="628482"/>
            <a:chOff x="0" y="0"/>
            <a:chExt cx="3644362" cy="837976"/>
          </a:xfrm>
        </p:grpSpPr>
        <p:grpSp>
          <p:nvGrpSpPr>
            <p:cNvPr name="Group 15" id="15"/>
            <p:cNvGrpSpPr/>
            <p:nvPr/>
          </p:nvGrpSpPr>
          <p:grpSpPr>
            <a:xfrm rot="0">
              <a:off x="0" y="0"/>
              <a:ext cx="847873" cy="837976"/>
              <a:chOff x="0" y="0"/>
              <a:chExt cx="167481" cy="165526"/>
            </a:xfrm>
          </p:grpSpPr>
          <p:sp>
            <p:nvSpPr>
              <p:cNvPr name="Freeform 16" id="16"/>
              <p:cNvSpPr/>
              <p:nvPr/>
            </p:nvSpPr>
            <p:spPr>
              <a:xfrm flipH="false" flipV="false" rot="0">
                <a:off x="0" y="0"/>
                <a:ext cx="167481" cy="165526"/>
              </a:xfrm>
              <a:custGeom>
                <a:avLst/>
                <a:gdLst/>
                <a:ahLst/>
                <a:cxnLst/>
                <a:rect r="r" b="b" t="t" l="l"/>
                <a:pathLst>
                  <a:path h="165526" w="167481">
                    <a:moveTo>
                      <a:pt x="0" y="0"/>
                    </a:moveTo>
                    <a:lnTo>
                      <a:pt x="167481" y="0"/>
                    </a:lnTo>
                    <a:lnTo>
                      <a:pt x="167481" y="165526"/>
                    </a:lnTo>
                    <a:lnTo>
                      <a:pt x="0" y="165526"/>
                    </a:lnTo>
                    <a:close/>
                  </a:path>
                </a:pathLst>
              </a:custGeom>
              <a:solidFill>
                <a:srgbClr val="6CE5E8"/>
              </a:solidFill>
            </p:spPr>
          </p:sp>
          <p:sp>
            <p:nvSpPr>
              <p:cNvPr name="TextBox 17" id="17"/>
              <p:cNvSpPr txBox="true"/>
              <p:nvPr/>
            </p:nvSpPr>
            <p:spPr>
              <a:xfrm>
                <a:off x="0" y="-38100"/>
                <a:ext cx="167481" cy="203626"/>
              </a:xfrm>
              <a:prstGeom prst="rect">
                <a:avLst/>
              </a:prstGeom>
            </p:spPr>
            <p:txBody>
              <a:bodyPr anchor="ctr" rtlCol="false" tIns="50800" lIns="50800" bIns="50800" rIns="50800"/>
              <a:lstStyle/>
              <a:p>
                <a:pPr algn="ctr">
                  <a:lnSpc>
                    <a:spcPts val="3498"/>
                  </a:lnSpc>
                </a:pPr>
              </a:p>
            </p:txBody>
          </p:sp>
        </p:grpSp>
        <p:sp>
          <p:nvSpPr>
            <p:cNvPr name="TextBox 18" id="18"/>
            <p:cNvSpPr txBox="true"/>
            <p:nvPr/>
          </p:nvSpPr>
          <p:spPr>
            <a:xfrm rot="0">
              <a:off x="1235691" y="132207"/>
              <a:ext cx="2408670" cy="487837"/>
            </a:xfrm>
            <a:prstGeom prst="rect">
              <a:avLst/>
            </a:prstGeom>
          </p:spPr>
          <p:txBody>
            <a:bodyPr anchor="t" rtlCol="false" tIns="0" lIns="0" bIns="0" rIns="0">
              <a:spAutoFit/>
            </a:bodyPr>
            <a:lstStyle/>
            <a:p>
              <a:pPr algn="ctr">
                <a:lnSpc>
                  <a:spcPts val="2800"/>
                </a:lnSpc>
              </a:pPr>
              <a:r>
                <a:rPr lang="en-US" sz="2000">
                  <a:solidFill>
                    <a:srgbClr val="000000"/>
                  </a:solidFill>
                  <a:latin typeface="Arial"/>
                </a:rPr>
                <a:t>Primerizos</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8816340"/>
            <a:ext cx="18288000" cy="1470660"/>
          </a:xfrm>
          <a:custGeom>
            <a:avLst/>
            <a:gdLst/>
            <a:ahLst/>
            <a:cxnLst/>
            <a:rect r="r" b="b" t="t" l="l"/>
            <a:pathLst>
              <a:path h="1470660" w="18288000">
                <a:moveTo>
                  <a:pt x="0" y="0"/>
                </a:moveTo>
                <a:lnTo>
                  <a:pt x="18288000" y="0"/>
                </a:lnTo>
                <a:lnTo>
                  <a:pt x="18288000" y="1470660"/>
                </a:lnTo>
                <a:lnTo>
                  <a:pt x="0" y="1470660"/>
                </a:lnTo>
                <a:lnTo>
                  <a:pt x="0" y="0"/>
                </a:lnTo>
                <a:close/>
              </a:path>
            </a:pathLst>
          </a:custGeom>
          <a:blipFill>
            <a:blip r:embed="rId2"/>
            <a:stretch>
              <a:fillRect l="0" t="0" r="0" b="0"/>
            </a:stretch>
          </a:blipFill>
        </p:spPr>
      </p:sp>
      <p:grpSp>
        <p:nvGrpSpPr>
          <p:cNvPr name="Group 3" id="3"/>
          <p:cNvGrpSpPr/>
          <p:nvPr/>
        </p:nvGrpSpPr>
        <p:grpSpPr>
          <a:xfrm rot="0">
            <a:off x="15044385" y="1989498"/>
            <a:ext cx="1682699" cy="168269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1911D"/>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3498"/>
                </a:lnSpc>
              </a:pPr>
            </a:p>
          </p:txBody>
        </p:sp>
      </p:grpSp>
      <p:grpSp>
        <p:nvGrpSpPr>
          <p:cNvPr name="Group 6" id="6"/>
          <p:cNvGrpSpPr/>
          <p:nvPr/>
        </p:nvGrpSpPr>
        <p:grpSpPr>
          <a:xfrm rot="0">
            <a:off x="9144000" y="2298094"/>
            <a:ext cx="6002502" cy="1098092"/>
            <a:chOff x="0" y="0"/>
            <a:chExt cx="1580906" cy="289209"/>
          </a:xfrm>
        </p:grpSpPr>
        <p:sp>
          <p:nvSpPr>
            <p:cNvPr name="Freeform 7" id="7"/>
            <p:cNvSpPr/>
            <p:nvPr/>
          </p:nvSpPr>
          <p:spPr>
            <a:xfrm flipH="false" flipV="false" rot="0">
              <a:off x="0" y="0"/>
              <a:ext cx="1580906" cy="289210"/>
            </a:xfrm>
            <a:custGeom>
              <a:avLst/>
              <a:gdLst/>
              <a:ahLst/>
              <a:cxnLst/>
              <a:rect r="r" b="b" t="t" l="l"/>
              <a:pathLst>
                <a:path h="289210" w="1580906">
                  <a:moveTo>
                    <a:pt x="65779" y="0"/>
                  </a:moveTo>
                  <a:lnTo>
                    <a:pt x="1515127" y="0"/>
                  </a:lnTo>
                  <a:cubicBezTo>
                    <a:pt x="1532573" y="0"/>
                    <a:pt x="1549304" y="6930"/>
                    <a:pt x="1561640" y="19266"/>
                  </a:cubicBezTo>
                  <a:cubicBezTo>
                    <a:pt x="1573976" y="31602"/>
                    <a:pt x="1580906" y="48333"/>
                    <a:pt x="1580906" y="65779"/>
                  </a:cubicBezTo>
                  <a:lnTo>
                    <a:pt x="1580906" y="223431"/>
                  </a:lnTo>
                  <a:cubicBezTo>
                    <a:pt x="1580906" y="259759"/>
                    <a:pt x="1551456" y="289210"/>
                    <a:pt x="1515127" y="289210"/>
                  </a:cubicBezTo>
                  <a:lnTo>
                    <a:pt x="65779" y="289210"/>
                  </a:lnTo>
                  <a:cubicBezTo>
                    <a:pt x="29450" y="289210"/>
                    <a:pt x="0" y="259759"/>
                    <a:pt x="0" y="223431"/>
                  </a:cubicBezTo>
                  <a:lnTo>
                    <a:pt x="0" y="65779"/>
                  </a:lnTo>
                  <a:cubicBezTo>
                    <a:pt x="0" y="29450"/>
                    <a:pt x="29450" y="0"/>
                    <a:pt x="65779" y="0"/>
                  </a:cubicBezTo>
                  <a:close/>
                </a:path>
              </a:pathLst>
            </a:custGeom>
            <a:solidFill>
              <a:srgbClr val="C1911D"/>
            </a:solidFill>
          </p:spPr>
        </p:sp>
        <p:sp>
          <p:nvSpPr>
            <p:cNvPr name="TextBox 8" id="8"/>
            <p:cNvSpPr txBox="true"/>
            <p:nvPr/>
          </p:nvSpPr>
          <p:spPr>
            <a:xfrm>
              <a:off x="0" y="-38100"/>
              <a:ext cx="1580906" cy="327309"/>
            </a:xfrm>
            <a:prstGeom prst="rect">
              <a:avLst/>
            </a:prstGeom>
          </p:spPr>
          <p:txBody>
            <a:bodyPr anchor="ctr" rtlCol="false" tIns="50800" lIns="50800" bIns="50800" rIns="50800"/>
            <a:lstStyle/>
            <a:p>
              <a:pPr algn="ctr">
                <a:lnSpc>
                  <a:spcPts val="3498"/>
                </a:lnSpc>
              </a:pPr>
            </a:p>
          </p:txBody>
        </p:sp>
      </p:grpSp>
      <p:grpSp>
        <p:nvGrpSpPr>
          <p:cNvPr name="Group 9" id="9"/>
          <p:cNvGrpSpPr/>
          <p:nvPr/>
        </p:nvGrpSpPr>
        <p:grpSpPr>
          <a:xfrm rot="0">
            <a:off x="10588610" y="4062936"/>
            <a:ext cx="6670690" cy="1032109"/>
            <a:chOff x="0" y="0"/>
            <a:chExt cx="1756890" cy="271831"/>
          </a:xfrm>
        </p:grpSpPr>
        <p:sp>
          <p:nvSpPr>
            <p:cNvPr name="Freeform 10" id="10"/>
            <p:cNvSpPr/>
            <p:nvPr/>
          </p:nvSpPr>
          <p:spPr>
            <a:xfrm flipH="false" flipV="false" rot="0">
              <a:off x="0" y="0"/>
              <a:ext cx="1756890" cy="271831"/>
            </a:xfrm>
            <a:custGeom>
              <a:avLst/>
              <a:gdLst/>
              <a:ahLst/>
              <a:cxnLst/>
              <a:rect r="r" b="b" t="t" l="l"/>
              <a:pathLst>
                <a:path h="271831" w="1756890">
                  <a:moveTo>
                    <a:pt x="59190" y="0"/>
                  </a:moveTo>
                  <a:lnTo>
                    <a:pt x="1697700" y="0"/>
                  </a:lnTo>
                  <a:cubicBezTo>
                    <a:pt x="1730389" y="0"/>
                    <a:pt x="1756890" y="26500"/>
                    <a:pt x="1756890" y="59190"/>
                  </a:cubicBezTo>
                  <a:lnTo>
                    <a:pt x="1756890" y="212641"/>
                  </a:lnTo>
                  <a:cubicBezTo>
                    <a:pt x="1756890" y="245331"/>
                    <a:pt x="1730389" y="271831"/>
                    <a:pt x="1697700" y="271831"/>
                  </a:cubicBezTo>
                  <a:lnTo>
                    <a:pt x="59190" y="271831"/>
                  </a:lnTo>
                  <a:cubicBezTo>
                    <a:pt x="26500" y="271831"/>
                    <a:pt x="0" y="245331"/>
                    <a:pt x="0" y="212641"/>
                  </a:cubicBezTo>
                  <a:lnTo>
                    <a:pt x="0" y="59190"/>
                  </a:lnTo>
                  <a:cubicBezTo>
                    <a:pt x="0" y="26500"/>
                    <a:pt x="26500" y="0"/>
                    <a:pt x="59190" y="0"/>
                  </a:cubicBezTo>
                  <a:close/>
                </a:path>
              </a:pathLst>
            </a:custGeom>
            <a:solidFill>
              <a:srgbClr val="2D245B"/>
            </a:solidFill>
          </p:spPr>
        </p:sp>
        <p:sp>
          <p:nvSpPr>
            <p:cNvPr name="TextBox 11" id="11"/>
            <p:cNvSpPr txBox="true"/>
            <p:nvPr/>
          </p:nvSpPr>
          <p:spPr>
            <a:xfrm>
              <a:off x="0" y="-38100"/>
              <a:ext cx="1756890" cy="309931"/>
            </a:xfrm>
            <a:prstGeom prst="rect">
              <a:avLst/>
            </a:prstGeom>
          </p:spPr>
          <p:txBody>
            <a:bodyPr anchor="ctr" rtlCol="false" tIns="50800" lIns="50800" bIns="50800" rIns="50800"/>
            <a:lstStyle/>
            <a:p>
              <a:pPr algn="ctr">
                <a:lnSpc>
                  <a:spcPts val="3498"/>
                </a:lnSpc>
              </a:pPr>
            </a:p>
          </p:txBody>
        </p:sp>
      </p:grpSp>
      <p:grpSp>
        <p:nvGrpSpPr>
          <p:cNvPr name="Group 12" id="12"/>
          <p:cNvGrpSpPr/>
          <p:nvPr/>
        </p:nvGrpSpPr>
        <p:grpSpPr>
          <a:xfrm rot="0">
            <a:off x="15576601" y="5571268"/>
            <a:ext cx="1682699" cy="168269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1911D"/>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3498"/>
                </a:lnSpc>
              </a:pPr>
            </a:p>
          </p:txBody>
        </p:sp>
      </p:grpSp>
      <p:grpSp>
        <p:nvGrpSpPr>
          <p:cNvPr name="Group 15" id="15"/>
          <p:cNvGrpSpPr/>
          <p:nvPr/>
        </p:nvGrpSpPr>
        <p:grpSpPr>
          <a:xfrm rot="0">
            <a:off x="8840360" y="5838444"/>
            <a:ext cx="6923926" cy="1113783"/>
            <a:chOff x="0" y="0"/>
            <a:chExt cx="1823585" cy="293342"/>
          </a:xfrm>
        </p:grpSpPr>
        <p:sp>
          <p:nvSpPr>
            <p:cNvPr name="Freeform 16" id="16"/>
            <p:cNvSpPr/>
            <p:nvPr/>
          </p:nvSpPr>
          <p:spPr>
            <a:xfrm flipH="false" flipV="false" rot="0">
              <a:off x="0" y="0"/>
              <a:ext cx="1823585" cy="293342"/>
            </a:xfrm>
            <a:custGeom>
              <a:avLst/>
              <a:gdLst/>
              <a:ahLst/>
              <a:cxnLst/>
              <a:rect r="r" b="b" t="t" l="l"/>
              <a:pathLst>
                <a:path h="293342" w="1823585">
                  <a:moveTo>
                    <a:pt x="57025" y="0"/>
                  </a:moveTo>
                  <a:lnTo>
                    <a:pt x="1766560" y="0"/>
                  </a:lnTo>
                  <a:cubicBezTo>
                    <a:pt x="1781684" y="0"/>
                    <a:pt x="1796189" y="6008"/>
                    <a:pt x="1806883" y="16702"/>
                  </a:cubicBezTo>
                  <a:cubicBezTo>
                    <a:pt x="1817577" y="27397"/>
                    <a:pt x="1823585" y="41901"/>
                    <a:pt x="1823585" y="57025"/>
                  </a:cubicBezTo>
                  <a:lnTo>
                    <a:pt x="1823585" y="236317"/>
                  </a:lnTo>
                  <a:cubicBezTo>
                    <a:pt x="1823585" y="251441"/>
                    <a:pt x="1817577" y="265945"/>
                    <a:pt x="1806883" y="276640"/>
                  </a:cubicBezTo>
                  <a:cubicBezTo>
                    <a:pt x="1796189" y="287334"/>
                    <a:pt x="1781684" y="293342"/>
                    <a:pt x="1766560" y="293342"/>
                  </a:cubicBezTo>
                  <a:lnTo>
                    <a:pt x="57025" y="293342"/>
                  </a:lnTo>
                  <a:cubicBezTo>
                    <a:pt x="41901" y="293342"/>
                    <a:pt x="27397" y="287334"/>
                    <a:pt x="16702" y="276640"/>
                  </a:cubicBezTo>
                  <a:cubicBezTo>
                    <a:pt x="6008" y="265945"/>
                    <a:pt x="0" y="251441"/>
                    <a:pt x="0" y="236317"/>
                  </a:cubicBezTo>
                  <a:lnTo>
                    <a:pt x="0" y="57025"/>
                  </a:lnTo>
                  <a:cubicBezTo>
                    <a:pt x="0" y="41901"/>
                    <a:pt x="6008" y="27397"/>
                    <a:pt x="16702" y="16702"/>
                  </a:cubicBezTo>
                  <a:cubicBezTo>
                    <a:pt x="27397" y="6008"/>
                    <a:pt x="41901" y="0"/>
                    <a:pt x="57025" y="0"/>
                  </a:cubicBezTo>
                  <a:close/>
                </a:path>
              </a:pathLst>
            </a:custGeom>
            <a:solidFill>
              <a:srgbClr val="C1911D"/>
            </a:solidFill>
          </p:spPr>
        </p:sp>
        <p:sp>
          <p:nvSpPr>
            <p:cNvPr name="TextBox 17" id="17"/>
            <p:cNvSpPr txBox="true"/>
            <p:nvPr/>
          </p:nvSpPr>
          <p:spPr>
            <a:xfrm>
              <a:off x="0" y="-38100"/>
              <a:ext cx="1823585" cy="331442"/>
            </a:xfrm>
            <a:prstGeom prst="rect">
              <a:avLst/>
            </a:prstGeom>
          </p:spPr>
          <p:txBody>
            <a:bodyPr anchor="ctr" rtlCol="false" tIns="50800" lIns="50800" bIns="50800" rIns="50800"/>
            <a:lstStyle/>
            <a:p>
              <a:pPr algn="ctr">
                <a:lnSpc>
                  <a:spcPts val="3498"/>
                </a:lnSpc>
              </a:pPr>
            </a:p>
          </p:txBody>
        </p:sp>
      </p:grpSp>
      <p:grpSp>
        <p:nvGrpSpPr>
          <p:cNvPr name="Group 18" id="18"/>
          <p:cNvGrpSpPr/>
          <p:nvPr/>
        </p:nvGrpSpPr>
        <p:grpSpPr>
          <a:xfrm rot="0">
            <a:off x="10801617" y="7536516"/>
            <a:ext cx="7005412" cy="1003066"/>
            <a:chOff x="0" y="0"/>
            <a:chExt cx="1845047" cy="264182"/>
          </a:xfrm>
        </p:grpSpPr>
        <p:sp>
          <p:nvSpPr>
            <p:cNvPr name="Freeform 19" id="19"/>
            <p:cNvSpPr/>
            <p:nvPr/>
          </p:nvSpPr>
          <p:spPr>
            <a:xfrm flipH="false" flipV="false" rot="0">
              <a:off x="0" y="0"/>
              <a:ext cx="1845047" cy="264182"/>
            </a:xfrm>
            <a:custGeom>
              <a:avLst/>
              <a:gdLst/>
              <a:ahLst/>
              <a:cxnLst/>
              <a:rect r="r" b="b" t="t" l="l"/>
              <a:pathLst>
                <a:path h="264182" w="1845047">
                  <a:moveTo>
                    <a:pt x="56362" y="0"/>
                  </a:moveTo>
                  <a:lnTo>
                    <a:pt x="1788685" y="0"/>
                  </a:lnTo>
                  <a:cubicBezTo>
                    <a:pt x="1819813" y="0"/>
                    <a:pt x="1845047" y="25234"/>
                    <a:pt x="1845047" y="56362"/>
                  </a:cubicBezTo>
                  <a:lnTo>
                    <a:pt x="1845047" y="207820"/>
                  </a:lnTo>
                  <a:cubicBezTo>
                    <a:pt x="1845047" y="238948"/>
                    <a:pt x="1819813" y="264182"/>
                    <a:pt x="1788685" y="264182"/>
                  </a:cubicBezTo>
                  <a:lnTo>
                    <a:pt x="56362" y="264182"/>
                  </a:lnTo>
                  <a:cubicBezTo>
                    <a:pt x="25234" y="264182"/>
                    <a:pt x="0" y="238948"/>
                    <a:pt x="0" y="207820"/>
                  </a:cubicBezTo>
                  <a:lnTo>
                    <a:pt x="0" y="56362"/>
                  </a:lnTo>
                  <a:cubicBezTo>
                    <a:pt x="0" y="25234"/>
                    <a:pt x="25234" y="0"/>
                    <a:pt x="56362" y="0"/>
                  </a:cubicBezTo>
                  <a:close/>
                </a:path>
              </a:pathLst>
            </a:custGeom>
            <a:solidFill>
              <a:srgbClr val="2D245B"/>
            </a:solidFill>
          </p:spPr>
        </p:sp>
        <p:sp>
          <p:nvSpPr>
            <p:cNvPr name="TextBox 20" id="20"/>
            <p:cNvSpPr txBox="true"/>
            <p:nvPr/>
          </p:nvSpPr>
          <p:spPr>
            <a:xfrm>
              <a:off x="0" y="-38100"/>
              <a:ext cx="1845047" cy="302282"/>
            </a:xfrm>
            <a:prstGeom prst="rect">
              <a:avLst/>
            </a:prstGeom>
          </p:spPr>
          <p:txBody>
            <a:bodyPr anchor="ctr" rtlCol="false" tIns="50800" lIns="50800" bIns="50800" rIns="50800"/>
            <a:lstStyle/>
            <a:p>
              <a:pPr algn="ctr">
                <a:lnSpc>
                  <a:spcPts val="3498"/>
                </a:lnSpc>
              </a:pPr>
            </a:p>
          </p:txBody>
        </p:sp>
      </p:grpSp>
      <p:grpSp>
        <p:nvGrpSpPr>
          <p:cNvPr name="Group 21" id="21"/>
          <p:cNvGrpSpPr/>
          <p:nvPr/>
        </p:nvGrpSpPr>
        <p:grpSpPr>
          <a:xfrm rot="0">
            <a:off x="-45650" y="-95172"/>
            <a:ext cx="13656853" cy="1726516"/>
            <a:chOff x="0" y="0"/>
            <a:chExt cx="3596867" cy="454720"/>
          </a:xfrm>
        </p:grpSpPr>
        <p:sp>
          <p:nvSpPr>
            <p:cNvPr name="Freeform 22" id="22"/>
            <p:cNvSpPr/>
            <p:nvPr/>
          </p:nvSpPr>
          <p:spPr>
            <a:xfrm flipH="false" flipV="false" rot="0">
              <a:off x="0" y="0"/>
              <a:ext cx="3596866" cy="454720"/>
            </a:xfrm>
            <a:custGeom>
              <a:avLst/>
              <a:gdLst/>
              <a:ahLst/>
              <a:cxnLst/>
              <a:rect r="r" b="b" t="t" l="l"/>
              <a:pathLst>
                <a:path h="454720" w="3596866">
                  <a:moveTo>
                    <a:pt x="0" y="0"/>
                  </a:moveTo>
                  <a:lnTo>
                    <a:pt x="3596866" y="0"/>
                  </a:lnTo>
                  <a:lnTo>
                    <a:pt x="3596866" y="454720"/>
                  </a:lnTo>
                  <a:lnTo>
                    <a:pt x="0" y="454720"/>
                  </a:lnTo>
                  <a:close/>
                </a:path>
              </a:pathLst>
            </a:custGeom>
            <a:solidFill>
              <a:srgbClr val="2D245B"/>
            </a:solidFill>
          </p:spPr>
        </p:sp>
        <p:sp>
          <p:nvSpPr>
            <p:cNvPr name="TextBox 23" id="23"/>
            <p:cNvSpPr txBox="true"/>
            <p:nvPr/>
          </p:nvSpPr>
          <p:spPr>
            <a:xfrm>
              <a:off x="0" y="-38100"/>
              <a:ext cx="3596867" cy="492820"/>
            </a:xfrm>
            <a:prstGeom prst="rect">
              <a:avLst/>
            </a:prstGeom>
          </p:spPr>
          <p:txBody>
            <a:bodyPr anchor="ctr" rtlCol="false" tIns="50800" lIns="50800" bIns="50800" rIns="50800"/>
            <a:lstStyle/>
            <a:p>
              <a:pPr algn="ctr">
                <a:lnSpc>
                  <a:spcPts val="3498"/>
                </a:lnSpc>
              </a:pPr>
            </a:p>
          </p:txBody>
        </p:sp>
      </p:grpSp>
      <p:grpSp>
        <p:nvGrpSpPr>
          <p:cNvPr name="Group 24" id="24"/>
          <p:cNvGrpSpPr/>
          <p:nvPr/>
        </p:nvGrpSpPr>
        <p:grpSpPr>
          <a:xfrm rot="0">
            <a:off x="649799" y="2787122"/>
            <a:ext cx="7487502" cy="4598129"/>
            <a:chOff x="0" y="0"/>
            <a:chExt cx="1972017" cy="1211030"/>
          </a:xfrm>
        </p:grpSpPr>
        <p:sp>
          <p:nvSpPr>
            <p:cNvPr name="Freeform 25" id="25"/>
            <p:cNvSpPr/>
            <p:nvPr/>
          </p:nvSpPr>
          <p:spPr>
            <a:xfrm flipH="false" flipV="false" rot="0">
              <a:off x="0" y="0"/>
              <a:ext cx="1972017" cy="1211030"/>
            </a:xfrm>
            <a:custGeom>
              <a:avLst/>
              <a:gdLst/>
              <a:ahLst/>
              <a:cxnLst/>
              <a:rect r="r" b="b" t="t" l="l"/>
              <a:pathLst>
                <a:path h="1211030" w="1972017">
                  <a:moveTo>
                    <a:pt x="0" y="0"/>
                  </a:moveTo>
                  <a:lnTo>
                    <a:pt x="1972017" y="0"/>
                  </a:lnTo>
                  <a:lnTo>
                    <a:pt x="1972017" y="1211030"/>
                  </a:lnTo>
                  <a:lnTo>
                    <a:pt x="0" y="1211030"/>
                  </a:lnTo>
                  <a:close/>
                </a:path>
              </a:pathLst>
            </a:custGeom>
            <a:solidFill>
              <a:srgbClr val="000000">
                <a:alpha val="0"/>
              </a:srgbClr>
            </a:solidFill>
            <a:ln w="38100" cap="sq">
              <a:solidFill>
                <a:srgbClr val="E8B437"/>
              </a:solidFill>
              <a:prstDash val="solid"/>
              <a:miter/>
            </a:ln>
          </p:spPr>
        </p:sp>
        <p:sp>
          <p:nvSpPr>
            <p:cNvPr name="TextBox 26" id="26"/>
            <p:cNvSpPr txBox="true"/>
            <p:nvPr/>
          </p:nvSpPr>
          <p:spPr>
            <a:xfrm>
              <a:off x="0" y="-38100"/>
              <a:ext cx="1972017" cy="1249130"/>
            </a:xfrm>
            <a:prstGeom prst="rect">
              <a:avLst/>
            </a:prstGeom>
          </p:spPr>
          <p:txBody>
            <a:bodyPr anchor="ctr" rtlCol="false" tIns="50800" lIns="50800" bIns="50800" rIns="50800"/>
            <a:lstStyle/>
            <a:p>
              <a:pPr algn="ctr">
                <a:lnSpc>
                  <a:spcPts val="3498"/>
                </a:lnSpc>
              </a:pPr>
            </a:p>
          </p:txBody>
        </p:sp>
      </p:grpSp>
      <p:grpSp>
        <p:nvGrpSpPr>
          <p:cNvPr name="Group 27" id="27"/>
          <p:cNvGrpSpPr/>
          <p:nvPr/>
        </p:nvGrpSpPr>
        <p:grpSpPr>
          <a:xfrm rot="0">
            <a:off x="802199" y="2939522"/>
            <a:ext cx="7487502" cy="4560355"/>
            <a:chOff x="0" y="0"/>
            <a:chExt cx="1972017" cy="1201081"/>
          </a:xfrm>
        </p:grpSpPr>
        <p:sp>
          <p:nvSpPr>
            <p:cNvPr name="Freeform 28" id="28"/>
            <p:cNvSpPr/>
            <p:nvPr/>
          </p:nvSpPr>
          <p:spPr>
            <a:xfrm flipH="false" flipV="false" rot="0">
              <a:off x="0" y="0"/>
              <a:ext cx="1972017" cy="1201081"/>
            </a:xfrm>
            <a:custGeom>
              <a:avLst/>
              <a:gdLst/>
              <a:ahLst/>
              <a:cxnLst/>
              <a:rect r="r" b="b" t="t" l="l"/>
              <a:pathLst>
                <a:path h="1201081" w="1972017">
                  <a:moveTo>
                    <a:pt x="0" y="0"/>
                  </a:moveTo>
                  <a:lnTo>
                    <a:pt x="1972017" y="0"/>
                  </a:lnTo>
                  <a:lnTo>
                    <a:pt x="1972017" y="1201081"/>
                  </a:lnTo>
                  <a:lnTo>
                    <a:pt x="0" y="1201081"/>
                  </a:lnTo>
                  <a:close/>
                </a:path>
              </a:pathLst>
            </a:custGeom>
            <a:solidFill>
              <a:srgbClr val="000000">
                <a:alpha val="0"/>
              </a:srgbClr>
            </a:solidFill>
            <a:ln w="38100" cap="sq">
              <a:solidFill>
                <a:srgbClr val="2D245B"/>
              </a:solidFill>
              <a:prstDash val="solid"/>
              <a:miter/>
            </a:ln>
          </p:spPr>
        </p:sp>
        <p:sp>
          <p:nvSpPr>
            <p:cNvPr name="TextBox 29" id="29"/>
            <p:cNvSpPr txBox="true"/>
            <p:nvPr/>
          </p:nvSpPr>
          <p:spPr>
            <a:xfrm>
              <a:off x="0" y="-38100"/>
              <a:ext cx="1972017" cy="1239181"/>
            </a:xfrm>
            <a:prstGeom prst="rect">
              <a:avLst/>
            </a:prstGeom>
          </p:spPr>
          <p:txBody>
            <a:bodyPr anchor="ctr" rtlCol="false" tIns="50800" lIns="50800" bIns="50800" rIns="50800"/>
            <a:lstStyle/>
            <a:p>
              <a:pPr algn="ctr">
                <a:lnSpc>
                  <a:spcPts val="3498"/>
                </a:lnSpc>
              </a:pPr>
            </a:p>
          </p:txBody>
        </p:sp>
      </p:grpSp>
      <p:grpSp>
        <p:nvGrpSpPr>
          <p:cNvPr name="Group 30" id="30"/>
          <p:cNvGrpSpPr/>
          <p:nvPr/>
        </p:nvGrpSpPr>
        <p:grpSpPr>
          <a:xfrm rot="0">
            <a:off x="9087512" y="3775966"/>
            <a:ext cx="1682699" cy="1682699"/>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245B"/>
            </a:solidFill>
          </p:spPr>
        </p:sp>
        <p:sp>
          <p:nvSpPr>
            <p:cNvPr name="TextBox 32" id="32"/>
            <p:cNvSpPr txBox="true"/>
            <p:nvPr/>
          </p:nvSpPr>
          <p:spPr>
            <a:xfrm>
              <a:off x="76200" y="38100"/>
              <a:ext cx="660400" cy="698500"/>
            </a:xfrm>
            <a:prstGeom prst="rect">
              <a:avLst/>
            </a:prstGeom>
          </p:spPr>
          <p:txBody>
            <a:bodyPr anchor="ctr" rtlCol="false" tIns="50800" lIns="50800" bIns="50800" rIns="50800"/>
            <a:lstStyle/>
            <a:p>
              <a:pPr algn="ctr">
                <a:lnSpc>
                  <a:spcPts val="3498"/>
                </a:lnSpc>
              </a:pPr>
            </a:p>
          </p:txBody>
        </p:sp>
      </p:grpSp>
      <p:sp>
        <p:nvSpPr>
          <p:cNvPr name="TextBox 33" id="33"/>
          <p:cNvSpPr txBox="true"/>
          <p:nvPr/>
        </p:nvSpPr>
        <p:spPr>
          <a:xfrm rot="0">
            <a:off x="10901374" y="7688598"/>
            <a:ext cx="6724055" cy="680085"/>
          </a:xfrm>
          <a:prstGeom prst="rect">
            <a:avLst/>
          </a:prstGeom>
        </p:spPr>
        <p:txBody>
          <a:bodyPr anchor="t" rtlCol="false" tIns="0" lIns="0" bIns="0" rIns="0">
            <a:spAutoFit/>
          </a:bodyPr>
          <a:lstStyle/>
          <a:p>
            <a:pPr algn="ctr" marL="0" indent="0" lvl="1">
              <a:lnSpc>
                <a:spcPts val="5040"/>
              </a:lnSpc>
            </a:pPr>
            <a:r>
              <a:rPr lang="en-US" sz="3600">
                <a:solidFill>
                  <a:srgbClr val="F2F2F2"/>
                </a:solidFill>
                <a:latin typeface="Calibri (MS) Bold"/>
              </a:rPr>
              <a:t>Espacios de discusión entre padres</a:t>
            </a:r>
          </a:p>
        </p:txBody>
      </p:sp>
      <p:grpSp>
        <p:nvGrpSpPr>
          <p:cNvPr name="Group 34" id="34"/>
          <p:cNvGrpSpPr/>
          <p:nvPr/>
        </p:nvGrpSpPr>
        <p:grpSpPr>
          <a:xfrm rot="0">
            <a:off x="9292582" y="7253966"/>
            <a:ext cx="1682699" cy="1682699"/>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245B"/>
            </a:solidFill>
          </p:spPr>
        </p:sp>
        <p:sp>
          <p:nvSpPr>
            <p:cNvPr name="TextBox 36" id="36"/>
            <p:cNvSpPr txBox="true"/>
            <p:nvPr/>
          </p:nvSpPr>
          <p:spPr>
            <a:xfrm>
              <a:off x="76200" y="38100"/>
              <a:ext cx="660400" cy="698500"/>
            </a:xfrm>
            <a:prstGeom prst="rect">
              <a:avLst/>
            </a:prstGeom>
          </p:spPr>
          <p:txBody>
            <a:bodyPr anchor="ctr" rtlCol="false" tIns="50800" lIns="50800" bIns="50800" rIns="50800"/>
            <a:lstStyle/>
            <a:p>
              <a:pPr algn="ctr">
                <a:lnSpc>
                  <a:spcPts val="3498"/>
                </a:lnSpc>
              </a:pPr>
            </a:p>
          </p:txBody>
        </p:sp>
      </p:grpSp>
      <p:sp>
        <p:nvSpPr>
          <p:cNvPr name="Freeform 37" id="37"/>
          <p:cNvSpPr/>
          <p:nvPr/>
        </p:nvSpPr>
        <p:spPr>
          <a:xfrm flipH="false" flipV="false" rot="0">
            <a:off x="15241438" y="2202844"/>
            <a:ext cx="1288592" cy="1288592"/>
          </a:xfrm>
          <a:custGeom>
            <a:avLst/>
            <a:gdLst/>
            <a:ahLst/>
            <a:cxnLst/>
            <a:rect r="r" b="b" t="t" l="l"/>
            <a:pathLst>
              <a:path h="1288592" w="1288592">
                <a:moveTo>
                  <a:pt x="0" y="0"/>
                </a:moveTo>
                <a:lnTo>
                  <a:pt x="1288592" y="0"/>
                </a:lnTo>
                <a:lnTo>
                  <a:pt x="1288592" y="1288592"/>
                </a:lnTo>
                <a:lnTo>
                  <a:pt x="0" y="12885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8" id="38"/>
          <p:cNvSpPr/>
          <p:nvPr/>
        </p:nvSpPr>
        <p:spPr>
          <a:xfrm flipH="false" flipV="false" rot="0">
            <a:off x="9280847" y="3936697"/>
            <a:ext cx="1296028" cy="1296028"/>
          </a:xfrm>
          <a:custGeom>
            <a:avLst/>
            <a:gdLst/>
            <a:ahLst/>
            <a:cxnLst/>
            <a:rect r="r" b="b" t="t" l="l"/>
            <a:pathLst>
              <a:path h="1296028" w="1296028">
                <a:moveTo>
                  <a:pt x="0" y="0"/>
                </a:moveTo>
                <a:lnTo>
                  <a:pt x="1296028" y="0"/>
                </a:lnTo>
                <a:lnTo>
                  <a:pt x="1296028" y="1296028"/>
                </a:lnTo>
                <a:lnTo>
                  <a:pt x="0" y="12960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9" id="39"/>
          <p:cNvSpPr/>
          <p:nvPr/>
        </p:nvSpPr>
        <p:spPr>
          <a:xfrm flipH="false" flipV="false" rot="0">
            <a:off x="9415895" y="7434722"/>
            <a:ext cx="1436074" cy="1321188"/>
          </a:xfrm>
          <a:custGeom>
            <a:avLst/>
            <a:gdLst/>
            <a:ahLst/>
            <a:cxnLst/>
            <a:rect r="r" b="b" t="t" l="l"/>
            <a:pathLst>
              <a:path h="1321188" w="1436074">
                <a:moveTo>
                  <a:pt x="0" y="0"/>
                </a:moveTo>
                <a:lnTo>
                  <a:pt x="1436074" y="0"/>
                </a:lnTo>
                <a:lnTo>
                  <a:pt x="1436074" y="1321188"/>
                </a:lnTo>
                <a:lnTo>
                  <a:pt x="0" y="13211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40" id="40"/>
          <p:cNvSpPr/>
          <p:nvPr/>
        </p:nvSpPr>
        <p:spPr>
          <a:xfrm flipH="false" flipV="false" rot="0">
            <a:off x="15865348" y="5690261"/>
            <a:ext cx="1105205" cy="1444712"/>
          </a:xfrm>
          <a:custGeom>
            <a:avLst/>
            <a:gdLst/>
            <a:ahLst/>
            <a:cxnLst/>
            <a:rect r="r" b="b" t="t" l="l"/>
            <a:pathLst>
              <a:path h="1444712" w="1105205">
                <a:moveTo>
                  <a:pt x="0" y="0"/>
                </a:moveTo>
                <a:lnTo>
                  <a:pt x="1105205" y="0"/>
                </a:lnTo>
                <a:lnTo>
                  <a:pt x="1105205" y="1444712"/>
                </a:lnTo>
                <a:lnTo>
                  <a:pt x="0" y="144471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41" id="41"/>
          <p:cNvSpPr txBox="true"/>
          <p:nvPr/>
        </p:nvSpPr>
        <p:spPr>
          <a:xfrm rot="0">
            <a:off x="1004754" y="2948833"/>
            <a:ext cx="7037233" cy="4551045"/>
          </a:xfrm>
          <a:prstGeom prst="rect">
            <a:avLst/>
          </a:prstGeom>
        </p:spPr>
        <p:txBody>
          <a:bodyPr anchor="t" rtlCol="false" tIns="0" lIns="0" bIns="0" rIns="0">
            <a:spAutoFit/>
          </a:bodyPr>
          <a:lstStyle/>
          <a:p>
            <a:pPr algn="ctr" marL="0" indent="0" lvl="0">
              <a:lnSpc>
                <a:spcPts val="5039"/>
              </a:lnSpc>
              <a:spcBef>
                <a:spcPct val="0"/>
              </a:spcBef>
            </a:pPr>
            <a:r>
              <a:rPr lang="en-US" sz="3999">
                <a:solidFill>
                  <a:srgbClr val="000000"/>
                </a:solidFill>
                <a:latin typeface="Calibri (MS) Bold"/>
              </a:rPr>
              <a:t>Generar un espacio para gestionar las responsabilidades parentales como un apoyo en áreas clave de la crianza de los hijos, así como un seguimiento para los hitos del desarrollo del niño</a:t>
            </a:r>
          </a:p>
        </p:txBody>
      </p:sp>
      <p:sp>
        <p:nvSpPr>
          <p:cNvPr name="TextBox 42" id="42"/>
          <p:cNvSpPr txBox="true"/>
          <p:nvPr/>
        </p:nvSpPr>
        <p:spPr>
          <a:xfrm rot="0">
            <a:off x="231302" y="148872"/>
            <a:ext cx="12733921" cy="1196722"/>
          </a:xfrm>
          <a:prstGeom prst="rect">
            <a:avLst/>
          </a:prstGeom>
        </p:spPr>
        <p:txBody>
          <a:bodyPr anchor="t" rtlCol="false" tIns="0" lIns="0" bIns="0" rIns="0">
            <a:spAutoFit/>
          </a:bodyPr>
          <a:lstStyle/>
          <a:p>
            <a:pPr algn="ctr" marL="0" indent="0" lvl="0">
              <a:lnSpc>
                <a:spcPts val="8441"/>
              </a:lnSpc>
              <a:spcBef>
                <a:spcPct val="0"/>
              </a:spcBef>
            </a:pPr>
            <a:r>
              <a:rPr lang="en-US" sz="6699">
                <a:solidFill>
                  <a:srgbClr val="F2F2F2"/>
                </a:solidFill>
                <a:latin typeface="Calibri (MS) Bold"/>
              </a:rPr>
              <a:t>Solución propuesta</a:t>
            </a:r>
          </a:p>
        </p:txBody>
      </p:sp>
      <p:sp>
        <p:nvSpPr>
          <p:cNvPr name="TextBox 43" id="43"/>
          <p:cNvSpPr txBox="true"/>
          <p:nvPr/>
        </p:nvSpPr>
        <p:spPr>
          <a:xfrm rot="0">
            <a:off x="9144000" y="2424130"/>
            <a:ext cx="6002502" cy="680085"/>
          </a:xfrm>
          <a:prstGeom prst="rect">
            <a:avLst/>
          </a:prstGeom>
        </p:spPr>
        <p:txBody>
          <a:bodyPr anchor="t" rtlCol="false" tIns="0" lIns="0" bIns="0" rIns="0">
            <a:spAutoFit/>
          </a:bodyPr>
          <a:lstStyle/>
          <a:p>
            <a:pPr algn="ctr" marL="0" indent="0" lvl="1">
              <a:lnSpc>
                <a:spcPts val="5040"/>
              </a:lnSpc>
            </a:pPr>
            <a:r>
              <a:rPr lang="en-US" sz="3600">
                <a:solidFill>
                  <a:srgbClr val="1F1A17"/>
                </a:solidFill>
                <a:latin typeface="Calibri (MS) Bold"/>
              </a:rPr>
              <a:t>Información fácil de entender</a:t>
            </a:r>
          </a:p>
        </p:txBody>
      </p:sp>
      <p:sp>
        <p:nvSpPr>
          <p:cNvPr name="TextBox 44" id="44"/>
          <p:cNvSpPr txBox="true"/>
          <p:nvPr/>
        </p:nvSpPr>
        <p:spPr>
          <a:xfrm rot="0">
            <a:off x="10770210" y="4177994"/>
            <a:ext cx="6258834" cy="680085"/>
          </a:xfrm>
          <a:prstGeom prst="rect">
            <a:avLst/>
          </a:prstGeom>
        </p:spPr>
        <p:txBody>
          <a:bodyPr anchor="t" rtlCol="false" tIns="0" lIns="0" bIns="0" rIns="0">
            <a:spAutoFit/>
          </a:bodyPr>
          <a:lstStyle/>
          <a:p>
            <a:pPr algn="ctr" marL="0" indent="0" lvl="1">
              <a:lnSpc>
                <a:spcPts val="5040"/>
              </a:lnSpc>
            </a:pPr>
            <a:r>
              <a:rPr lang="en-US" sz="3600">
                <a:solidFill>
                  <a:srgbClr val="F2F2F2"/>
                </a:solidFill>
                <a:latin typeface="Calibri (MS) Bold"/>
              </a:rPr>
              <a:t>Registros diarios sobre el bebé</a:t>
            </a:r>
          </a:p>
        </p:txBody>
      </p:sp>
      <p:sp>
        <p:nvSpPr>
          <p:cNvPr name="TextBox 45" id="45"/>
          <p:cNvSpPr txBox="true"/>
          <p:nvPr/>
        </p:nvSpPr>
        <p:spPr>
          <a:xfrm rot="0">
            <a:off x="8840360" y="5988618"/>
            <a:ext cx="6775344" cy="680085"/>
          </a:xfrm>
          <a:prstGeom prst="rect">
            <a:avLst/>
          </a:prstGeom>
        </p:spPr>
        <p:txBody>
          <a:bodyPr anchor="t" rtlCol="false" tIns="0" lIns="0" bIns="0" rIns="0">
            <a:spAutoFit/>
          </a:bodyPr>
          <a:lstStyle/>
          <a:p>
            <a:pPr algn="ctr" marL="0" indent="0" lvl="1">
              <a:lnSpc>
                <a:spcPts val="5040"/>
              </a:lnSpc>
            </a:pPr>
            <a:r>
              <a:rPr lang="en-US" sz="3600">
                <a:solidFill>
                  <a:srgbClr val="1F1A17"/>
                </a:solidFill>
                <a:latin typeface="Calibri (MS) Bold"/>
              </a:rPr>
              <a:t>Asistencia para evaluar situaciones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9027401"/>
            <a:ext cx="18288000" cy="1259599"/>
          </a:xfrm>
          <a:custGeom>
            <a:avLst/>
            <a:gdLst/>
            <a:ahLst/>
            <a:cxnLst/>
            <a:rect r="r" b="b" t="t" l="l"/>
            <a:pathLst>
              <a:path h="1259599" w="18288000">
                <a:moveTo>
                  <a:pt x="0" y="0"/>
                </a:moveTo>
                <a:lnTo>
                  <a:pt x="18288000" y="0"/>
                </a:lnTo>
                <a:lnTo>
                  <a:pt x="18288000" y="1259599"/>
                </a:lnTo>
                <a:lnTo>
                  <a:pt x="0" y="1259599"/>
                </a:lnTo>
                <a:lnTo>
                  <a:pt x="0" y="0"/>
                </a:lnTo>
                <a:close/>
              </a:path>
            </a:pathLst>
          </a:custGeom>
          <a:blipFill>
            <a:blip r:embed="rId2"/>
            <a:stretch>
              <a:fillRect l="0" t="-16756" r="0" b="0"/>
            </a:stretch>
          </a:blipFill>
        </p:spPr>
      </p:sp>
      <p:sp>
        <p:nvSpPr>
          <p:cNvPr name="TextBox 3" id="3"/>
          <p:cNvSpPr txBox="true"/>
          <p:nvPr/>
        </p:nvSpPr>
        <p:spPr>
          <a:xfrm rot="0">
            <a:off x="3755730" y="1211382"/>
            <a:ext cx="10159342" cy="765175"/>
          </a:xfrm>
          <a:prstGeom prst="rect">
            <a:avLst/>
          </a:prstGeom>
        </p:spPr>
        <p:txBody>
          <a:bodyPr anchor="t" rtlCol="false" tIns="0" lIns="0" bIns="0" rIns="0">
            <a:spAutoFit/>
          </a:bodyPr>
          <a:lstStyle/>
          <a:p>
            <a:pPr algn="ctr">
              <a:lnSpc>
                <a:spcPts val="5599"/>
              </a:lnSpc>
            </a:pPr>
            <a:r>
              <a:rPr lang="en-US" sz="3999">
                <a:solidFill>
                  <a:srgbClr val="000000"/>
                </a:solidFill>
                <a:latin typeface="Calibri (MS) Bold"/>
              </a:rPr>
              <a:t>Existen apps con enfoques en </a:t>
            </a:r>
          </a:p>
        </p:txBody>
      </p:sp>
      <p:grpSp>
        <p:nvGrpSpPr>
          <p:cNvPr name="Group 4" id="4"/>
          <p:cNvGrpSpPr/>
          <p:nvPr/>
        </p:nvGrpSpPr>
        <p:grpSpPr>
          <a:xfrm rot="0">
            <a:off x="925541" y="5734050"/>
            <a:ext cx="5922976" cy="1236268"/>
            <a:chOff x="0" y="0"/>
            <a:chExt cx="7897301" cy="1648357"/>
          </a:xfrm>
        </p:grpSpPr>
        <p:grpSp>
          <p:nvGrpSpPr>
            <p:cNvPr name="Group 5" id="5"/>
            <p:cNvGrpSpPr/>
            <p:nvPr/>
          </p:nvGrpSpPr>
          <p:grpSpPr>
            <a:xfrm rot="0">
              <a:off x="0" y="0"/>
              <a:ext cx="7897301" cy="1648357"/>
              <a:chOff x="0" y="0"/>
              <a:chExt cx="1559961" cy="325601"/>
            </a:xfrm>
          </p:grpSpPr>
          <p:sp>
            <p:nvSpPr>
              <p:cNvPr name="Freeform 6" id="6"/>
              <p:cNvSpPr/>
              <p:nvPr/>
            </p:nvSpPr>
            <p:spPr>
              <a:xfrm flipH="false" flipV="false" rot="0">
                <a:off x="0" y="0"/>
                <a:ext cx="1559961" cy="325601"/>
              </a:xfrm>
              <a:custGeom>
                <a:avLst/>
                <a:gdLst/>
                <a:ahLst/>
                <a:cxnLst/>
                <a:rect r="r" b="b" t="t" l="l"/>
                <a:pathLst>
                  <a:path h="325601" w="1559961">
                    <a:moveTo>
                      <a:pt x="66662" y="0"/>
                    </a:moveTo>
                    <a:lnTo>
                      <a:pt x="1493299" y="0"/>
                    </a:lnTo>
                    <a:cubicBezTo>
                      <a:pt x="1510979" y="0"/>
                      <a:pt x="1527934" y="7023"/>
                      <a:pt x="1540436" y="19525"/>
                    </a:cubicBezTo>
                    <a:cubicBezTo>
                      <a:pt x="1552937" y="32026"/>
                      <a:pt x="1559961" y="48982"/>
                      <a:pt x="1559961" y="66662"/>
                    </a:cubicBezTo>
                    <a:lnTo>
                      <a:pt x="1559961" y="258939"/>
                    </a:lnTo>
                    <a:cubicBezTo>
                      <a:pt x="1559961" y="276619"/>
                      <a:pt x="1552937" y="293575"/>
                      <a:pt x="1540436" y="306077"/>
                    </a:cubicBezTo>
                    <a:cubicBezTo>
                      <a:pt x="1527934" y="318578"/>
                      <a:pt x="1510979" y="325601"/>
                      <a:pt x="1493299" y="325601"/>
                    </a:cubicBezTo>
                    <a:lnTo>
                      <a:pt x="66662" y="325601"/>
                    </a:lnTo>
                    <a:cubicBezTo>
                      <a:pt x="29846" y="325601"/>
                      <a:pt x="0" y="295756"/>
                      <a:pt x="0" y="258939"/>
                    </a:cubicBezTo>
                    <a:lnTo>
                      <a:pt x="0" y="66662"/>
                    </a:lnTo>
                    <a:cubicBezTo>
                      <a:pt x="0" y="48982"/>
                      <a:pt x="7023" y="32026"/>
                      <a:pt x="19525" y="19525"/>
                    </a:cubicBezTo>
                    <a:cubicBezTo>
                      <a:pt x="32026" y="7023"/>
                      <a:pt x="48982" y="0"/>
                      <a:pt x="66662" y="0"/>
                    </a:cubicBezTo>
                    <a:close/>
                  </a:path>
                </a:pathLst>
              </a:custGeom>
              <a:solidFill>
                <a:srgbClr val="F0C0BF"/>
              </a:solidFill>
            </p:spPr>
          </p:sp>
          <p:sp>
            <p:nvSpPr>
              <p:cNvPr name="TextBox 7" id="7"/>
              <p:cNvSpPr txBox="true"/>
              <p:nvPr/>
            </p:nvSpPr>
            <p:spPr>
              <a:xfrm>
                <a:off x="0" y="-38100"/>
                <a:ext cx="1559961" cy="363701"/>
              </a:xfrm>
              <a:prstGeom prst="rect">
                <a:avLst/>
              </a:prstGeom>
            </p:spPr>
            <p:txBody>
              <a:bodyPr anchor="ctr" rtlCol="false" tIns="50800" lIns="50800" bIns="50800" rIns="50800"/>
              <a:lstStyle/>
              <a:p>
                <a:pPr algn="ctr">
                  <a:lnSpc>
                    <a:spcPts val="3498"/>
                  </a:lnSpc>
                </a:pPr>
              </a:p>
            </p:txBody>
          </p:sp>
        </p:grpSp>
        <p:sp>
          <p:nvSpPr>
            <p:cNvPr name="TextBox 8" id="8"/>
            <p:cNvSpPr txBox="true"/>
            <p:nvPr/>
          </p:nvSpPr>
          <p:spPr>
            <a:xfrm rot="0">
              <a:off x="675261" y="348352"/>
              <a:ext cx="6546779" cy="818303"/>
            </a:xfrm>
            <a:prstGeom prst="rect">
              <a:avLst/>
            </a:prstGeom>
          </p:spPr>
          <p:txBody>
            <a:bodyPr anchor="t" rtlCol="false" tIns="0" lIns="0" bIns="0" rIns="0">
              <a:spAutoFit/>
            </a:bodyPr>
            <a:lstStyle/>
            <a:p>
              <a:pPr algn="ctr">
                <a:lnSpc>
                  <a:spcPts val="4759"/>
                </a:lnSpc>
              </a:pPr>
              <a:r>
                <a:rPr lang="en-US" sz="3399">
                  <a:solidFill>
                    <a:srgbClr val="000000"/>
                  </a:solidFill>
                  <a:latin typeface="Calibri (MS) Bold"/>
                </a:rPr>
                <a:t>Crianza infantil</a:t>
              </a:r>
            </a:p>
          </p:txBody>
        </p:sp>
      </p:grpSp>
      <p:grpSp>
        <p:nvGrpSpPr>
          <p:cNvPr name="Group 9" id="9"/>
          <p:cNvGrpSpPr/>
          <p:nvPr/>
        </p:nvGrpSpPr>
        <p:grpSpPr>
          <a:xfrm rot="0">
            <a:off x="426479" y="2195633"/>
            <a:ext cx="7235259" cy="1285193"/>
            <a:chOff x="0" y="0"/>
            <a:chExt cx="9647012" cy="1713590"/>
          </a:xfrm>
        </p:grpSpPr>
        <p:grpSp>
          <p:nvGrpSpPr>
            <p:cNvPr name="Group 10" id="10"/>
            <p:cNvGrpSpPr/>
            <p:nvPr/>
          </p:nvGrpSpPr>
          <p:grpSpPr>
            <a:xfrm rot="0">
              <a:off x="806083" y="0"/>
              <a:ext cx="8034847" cy="1713590"/>
              <a:chOff x="0" y="0"/>
              <a:chExt cx="1587130" cy="338487"/>
            </a:xfrm>
          </p:grpSpPr>
          <p:sp>
            <p:nvSpPr>
              <p:cNvPr name="Freeform 11" id="11"/>
              <p:cNvSpPr/>
              <p:nvPr/>
            </p:nvSpPr>
            <p:spPr>
              <a:xfrm flipH="false" flipV="false" rot="0">
                <a:off x="0" y="0"/>
                <a:ext cx="1587130" cy="338487"/>
              </a:xfrm>
              <a:custGeom>
                <a:avLst/>
                <a:gdLst/>
                <a:ahLst/>
                <a:cxnLst/>
                <a:rect r="r" b="b" t="t" l="l"/>
                <a:pathLst>
                  <a:path h="338487" w="1587130">
                    <a:moveTo>
                      <a:pt x="65521" y="0"/>
                    </a:moveTo>
                    <a:lnTo>
                      <a:pt x="1521609" y="0"/>
                    </a:lnTo>
                    <a:cubicBezTo>
                      <a:pt x="1557796" y="0"/>
                      <a:pt x="1587130" y="29335"/>
                      <a:pt x="1587130" y="65521"/>
                    </a:cubicBezTo>
                    <a:lnTo>
                      <a:pt x="1587130" y="272966"/>
                    </a:lnTo>
                    <a:cubicBezTo>
                      <a:pt x="1587130" y="309152"/>
                      <a:pt x="1557796" y="338487"/>
                      <a:pt x="1521609" y="338487"/>
                    </a:cubicBezTo>
                    <a:lnTo>
                      <a:pt x="65521" y="338487"/>
                    </a:lnTo>
                    <a:cubicBezTo>
                      <a:pt x="29335" y="338487"/>
                      <a:pt x="0" y="309152"/>
                      <a:pt x="0" y="272966"/>
                    </a:cubicBezTo>
                    <a:lnTo>
                      <a:pt x="0" y="65521"/>
                    </a:lnTo>
                    <a:cubicBezTo>
                      <a:pt x="0" y="29335"/>
                      <a:pt x="29335" y="0"/>
                      <a:pt x="65521" y="0"/>
                    </a:cubicBezTo>
                    <a:close/>
                  </a:path>
                </a:pathLst>
              </a:custGeom>
              <a:solidFill>
                <a:srgbClr val="F0C0BF"/>
              </a:solidFill>
            </p:spPr>
          </p:sp>
          <p:sp>
            <p:nvSpPr>
              <p:cNvPr name="TextBox 12" id="12"/>
              <p:cNvSpPr txBox="true"/>
              <p:nvPr/>
            </p:nvSpPr>
            <p:spPr>
              <a:xfrm>
                <a:off x="0" y="-38100"/>
                <a:ext cx="1587130" cy="376587"/>
              </a:xfrm>
              <a:prstGeom prst="rect">
                <a:avLst/>
              </a:prstGeom>
            </p:spPr>
            <p:txBody>
              <a:bodyPr anchor="ctr" rtlCol="false" tIns="50800" lIns="50800" bIns="50800" rIns="50800"/>
              <a:lstStyle/>
              <a:p>
                <a:pPr algn="ctr">
                  <a:lnSpc>
                    <a:spcPts val="3498"/>
                  </a:lnSpc>
                </a:pPr>
              </a:p>
            </p:txBody>
          </p:sp>
        </p:grpSp>
        <p:sp>
          <p:nvSpPr>
            <p:cNvPr name="TextBox 13" id="13"/>
            <p:cNvSpPr txBox="true"/>
            <p:nvPr/>
          </p:nvSpPr>
          <p:spPr>
            <a:xfrm rot="0">
              <a:off x="0" y="341527"/>
              <a:ext cx="9647012" cy="818303"/>
            </a:xfrm>
            <a:prstGeom prst="rect">
              <a:avLst/>
            </a:prstGeom>
          </p:spPr>
          <p:txBody>
            <a:bodyPr anchor="t" rtlCol="false" tIns="0" lIns="0" bIns="0" rIns="0">
              <a:spAutoFit/>
            </a:bodyPr>
            <a:lstStyle/>
            <a:p>
              <a:pPr algn="ctr">
                <a:lnSpc>
                  <a:spcPts val="4759"/>
                </a:lnSpc>
              </a:pPr>
              <a:r>
                <a:rPr lang="en-US" sz="3399">
                  <a:solidFill>
                    <a:srgbClr val="000000"/>
                  </a:solidFill>
                  <a:latin typeface="Calibri (MS) Bold"/>
                </a:rPr>
                <a:t>Cuidado durante el embarazo</a:t>
              </a:r>
            </a:p>
          </p:txBody>
        </p:sp>
      </p:grpSp>
      <p:grpSp>
        <p:nvGrpSpPr>
          <p:cNvPr name="Group 14" id="14"/>
          <p:cNvGrpSpPr/>
          <p:nvPr/>
        </p:nvGrpSpPr>
        <p:grpSpPr>
          <a:xfrm rot="0">
            <a:off x="925541" y="3858307"/>
            <a:ext cx="6026135" cy="1285193"/>
            <a:chOff x="0" y="0"/>
            <a:chExt cx="8034847" cy="1713590"/>
          </a:xfrm>
        </p:grpSpPr>
        <p:grpSp>
          <p:nvGrpSpPr>
            <p:cNvPr name="Group 15" id="15"/>
            <p:cNvGrpSpPr/>
            <p:nvPr/>
          </p:nvGrpSpPr>
          <p:grpSpPr>
            <a:xfrm rot="0">
              <a:off x="0" y="0"/>
              <a:ext cx="8034847" cy="1713590"/>
              <a:chOff x="0" y="0"/>
              <a:chExt cx="1587130" cy="338487"/>
            </a:xfrm>
          </p:grpSpPr>
          <p:sp>
            <p:nvSpPr>
              <p:cNvPr name="Freeform 16" id="16"/>
              <p:cNvSpPr/>
              <p:nvPr/>
            </p:nvSpPr>
            <p:spPr>
              <a:xfrm flipH="false" flipV="false" rot="0">
                <a:off x="0" y="0"/>
                <a:ext cx="1587130" cy="338487"/>
              </a:xfrm>
              <a:custGeom>
                <a:avLst/>
                <a:gdLst/>
                <a:ahLst/>
                <a:cxnLst/>
                <a:rect r="r" b="b" t="t" l="l"/>
                <a:pathLst>
                  <a:path h="338487" w="1587130">
                    <a:moveTo>
                      <a:pt x="65521" y="0"/>
                    </a:moveTo>
                    <a:lnTo>
                      <a:pt x="1521609" y="0"/>
                    </a:lnTo>
                    <a:cubicBezTo>
                      <a:pt x="1557796" y="0"/>
                      <a:pt x="1587130" y="29335"/>
                      <a:pt x="1587130" y="65521"/>
                    </a:cubicBezTo>
                    <a:lnTo>
                      <a:pt x="1587130" y="272966"/>
                    </a:lnTo>
                    <a:cubicBezTo>
                      <a:pt x="1587130" y="309152"/>
                      <a:pt x="1557796" y="338487"/>
                      <a:pt x="1521609" y="338487"/>
                    </a:cubicBezTo>
                    <a:lnTo>
                      <a:pt x="65521" y="338487"/>
                    </a:lnTo>
                    <a:cubicBezTo>
                      <a:pt x="29335" y="338487"/>
                      <a:pt x="0" y="309152"/>
                      <a:pt x="0" y="272966"/>
                    </a:cubicBezTo>
                    <a:lnTo>
                      <a:pt x="0" y="65521"/>
                    </a:lnTo>
                    <a:cubicBezTo>
                      <a:pt x="0" y="29335"/>
                      <a:pt x="29335" y="0"/>
                      <a:pt x="65521" y="0"/>
                    </a:cubicBezTo>
                    <a:close/>
                  </a:path>
                </a:pathLst>
              </a:custGeom>
              <a:solidFill>
                <a:srgbClr val="F0C0BF"/>
              </a:solidFill>
            </p:spPr>
          </p:sp>
          <p:sp>
            <p:nvSpPr>
              <p:cNvPr name="TextBox 17" id="17"/>
              <p:cNvSpPr txBox="true"/>
              <p:nvPr/>
            </p:nvSpPr>
            <p:spPr>
              <a:xfrm>
                <a:off x="0" y="-38100"/>
                <a:ext cx="1587130" cy="376587"/>
              </a:xfrm>
              <a:prstGeom prst="rect">
                <a:avLst/>
              </a:prstGeom>
            </p:spPr>
            <p:txBody>
              <a:bodyPr anchor="ctr" rtlCol="false" tIns="50800" lIns="50800" bIns="50800" rIns="50800"/>
              <a:lstStyle/>
              <a:p>
                <a:pPr algn="ctr">
                  <a:lnSpc>
                    <a:spcPts val="3498"/>
                  </a:lnSpc>
                </a:pPr>
              </a:p>
            </p:txBody>
          </p:sp>
        </p:grpSp>
        <p:sp>
          <p:nvSpPr>
            <p:cNvPr name="TextBox 18" id="18"/>
            <p:cNvSpPr txBox="true"/>
            <p:nvPr/>
          </p:nvSpPr>
          <p:spPr>
            <a:xfrm rot="0">
              <a:off x="403455" y="380968"/>
              <a:ext cx="7110457" cy="818303"/>
            </a:xfrm>
            <a:prstGeom prst="rect">
              <a:avLst/>
            </a:prstGeom>
          </p:spPr>
          <p:txBody>
            <a:bodyPr anchor="t" rtlCol="false" tIns="0" lIns="0" bIns="0" rIns="0">
              <a:spAutoFit/>
            </a:bodyPr>
            <a:lstStyle/>
            <a:p>
              <a:pPr algn="ctr">
                <a:lnSpc>
                  <a:spcPts val="4759"/>
                </a:lnSpc>
              </a:pPr>
              <a:r>
                <a:rPr lang="en-US" sz="3399">
                  <a:solidFill>
                    <a:srgbClr val="000000"/>
                  </a:solidFill>
                  <a:latin typeface="Calibri (MS) Bold"/>
                </a:rPr>
                <a:t>Lactancia  materna</a:t>
              </a:r>
            </a:p>
          </p:txBody>
        </p:sp>
      </p:grpSp>
      <p:grpSp>
        <p:nvGrpSpPr>
          <p:cNvPr name="Group 19" id="19"/>
          <p:cNvGrpSpPr/>
          <p:nvPr/>
        </p:nvGrpSpPr>
        <p:grpSpPr>
          <a:xfrm rot="0">
            <a:off x="822382" y="7527872"/>
            <a:ext cx="6026135" cy="1285193"/>
            <a:chOff x="0" y="0"/>
            <a:chExt cx="8034847" cy="1713590"/>
          </a:xfrm>
        </p:grpSpPr>
        <p:grpSp>
          <p:nvGrpSpPr>
            <p:cNvPr name="Group 20" id="20"/>
            <p:cNvGrpSpPr/>
            <p:nvPr/>
          </p:nvGrpSpPr>
          <p:grpSpPr>
            <a:xfrm rot="0">
              <a:off x="0" y="0"/>
              <a:ext cx="8034847" cy="1713590"/>
              <a:chOff x="0" y="0"/>
              <a:chExt cx="1587130" cy="338487"/>
            </a:xfrm>
          </p:grpSpPr>
          <p:sp>
            <p:nvSpPr>
              <p:cNvPr name="Freeform 21" id="21"/>
              <p:cNvSpPr/>
              <p:nvPr/>
            </p:nvSpPr>
            <p:spPr>
              <a:xfrm flipH="false" flipV="false" rot="0">
                <a:off x="0" y="0"/>
                <a:ext cx="1587130" cy="338487"/>
              </a:xfrm>
              <a:custGeom>
                <a:avLst/>
                <a:gdLst/>
                <a:ahLst/>
                <a:cxnLst/>
                <a:rect r="r" b="b" t="t" l="l"/>
                <a:pathLst>
                  <a:path h="338487" w="1587130">
                    <a:moveTo>
                      <a:pt x="65521" y="0"/>
                    </a:moveTo>
                    <a:lnTo>
                      <a:pt x="1521609" y="0"/>
                    </a:lnTo>
                    <a:cubicBezTo>
                      <a:pt x="1557796" y="0"/>
                      <a:pt x="1587130" y="29335"/>
                      <a:pt x="1587130" y="65521"/>
                    </a:cubicBezTo>
                    <a:lnTo>
                      <a:pt x="1587130" y="272966"/>
                    </a:lnTo>
                    <a:cubicBezTo>
                      <a:pt x="1587130" y="309152"/>
                      <a:pt x="1557796" y="338487"/>
                      <a:pt x="1521609" y="338487"/>
                    </a:cubicBezTo>
                    <a:lnTo>
                      <a:pt x="65521" y="338487"/>
                    </a:lnTo>
                    <a:cubicBezTo>
                      <a:pt x="29335" y="338487"/>
                      <a:pt x="0" y="309152"/>
                      <a:pt x="0" y="272966"/>
                    </a:cubicBezTo>
                    <a:lnTo>
                      <a:pt x="0" y="65521"/>
                    </a:lnTo>
                    <a:cubicBezTo>
                      <a:pt x="0" y="29335"/>
                      <a:pt x="29335" y="0"/>
                      <a:pt x="65521" y="0"/>
                    </a:cubicBezTo>
                    <a:close/>
                  </a:path>
                </a:pathLst>
              </a:custGeom>
              <a:solidFill>
                <a:srgbClr val="F0C0BF"/>
              </a:solidFill>
            </p:spPr>
          </p:sp>
          <p:sp>
            <p:nvSpPr>
              <p:cNvPr name="TextBox 22" id="22"/>
              <p:cNvSpPr txBox="true"/>
              <p:nvPr/>
            </p:nvSpPr>
            <p:spPr>
              <a:xfrm>
                <a:off x="0" y="-38100"/>
                <a:ext cx="1587130" cy="376587"/>
              </a:xfrm>
              <a:prstGeom prst="rect">
                <a:avLst/>
              </a:prstGeom>
            </p:spPr>
            <p:txBody>
              <a:bodyPr anchor="ctr" rtlCol="false" tIns="50800" lIns="50800" bIns="50800" rIns="50800"/>
              <a:lstStyle/>
              <a:p>
                <a:pPr algn="ctr">
                  <a:lnSpc>
                    <a:spcPts val="3498"/>
                  </a:lnSpc>
                </a:pPr>
              </a:p>
            </p:txBody>
          </p:sp>
        </p:grpSp>
        <p:sp>
          <p:nvSpPr>
            <p:cNvPr name="TextBox 23" id="23"/>
            <p:cNvSpPr txBox="true"/>
            <p:nvPr/>
          </p:nvSpPr>
          <p:spPr>
            <a:xfrm rot="0">
              <a:off x="1299085" y="380968"/>
              <a:ext cx="5436676" cy="818303"/>
            </a:xfrm>
            <a:prstGeom prst="rect">
              <a:avLst/>
            </a:prstGeom>
          </p:spPr>
          <p:txBody>
            <a:bodyPr anchor="t" rtlCol="false" tIns="0" lIns="0" bIns="0" rIns="0">
              <a:spAutoFit/>
            </a:bodyPr>
            <a:lstStyle/>
            <a:p>
              <a:pPr algn="ctr">
                <a:lnSpc>
                  <a:spcPts val="4759"/>
                </a:lnSpc>
              </a:pPr>
              <a:r>
                <a:rPr lang="en-US" sz="3399">
                  <a:solidFill>
                    <a:srgbClr val="000000"/>
                  </a:solidFill>
                  <a:latin typeface="Calibri (MS) Bold"/>
                </a:rPr>
                <a:t>Monitoreo de sueño</a:t>
              </a:r>
            </a:p>
          </p:txBody>
        </p:sp>
      </p:grpSp>
      <p:sp>
        <p:nvSpPr>
          <p:cNvPr name="Freeform 24" id="24"/>
          <p:cNvSpPr/>
          <p:nvPr/>
        </p:nvSpPr>
        <p:spPr>
          <a:xfrm flipH="false" flipV="false" rot="0">
            <a:off x="7970337" y="3696449"/>
            <a:ext cx="2347327" cy="5311469"/>
          </a:xfrm>
          <a:custGeom>
            <a:avLst/>
            <a:gdLst/>
            <a:ahLst/>
            <a:cxnLst/>
            <a:rect r="r" b="b" t="t" l="l"/>
            <a:pathLst>
              <a:path h="5311469" w="2347327">
                <a:moveTo>
                  <a:pt x="0" y="0"/>
                </a:moveTo>
                <a:lnTo>
                  <a:pt x="2347326" y="0"/>
                </a:lnTo>
                <a:lnTo>
                  <a:pt x="2347326" y="5311470"/>
                </a:lnTo>
                <a:lnTo>
                  <a:pt x="0" y="5311470"/>
                </a:lnTo>
                <a:lnTo>
                  <a:pt x="0" y="0"/>
                </a:lnTo>
                <a:close/>
              </a:path>
            </a:pathLst>
          </a:custGeom>
          <a:blipFill>
            <a:blip r:embed="rId3"/>
            <a:stretch>
              <a:fillRect l="0" t="0" r="0" b="0"/>
            </a:stretch>
          </a:blipFill>
        </p:spPr>
      </p:sp>
      <p:sp>
        <p:nvSpPr>
          <p:cNvPr name="Freeform 25" id="25"/>
          <p:cNvSpPr/>
          <p:nvPr/>
        </p:nvSpPr>
        <p:spPr>
          <a:xfrm flipH="false" flipV="false" rot="0">
            <a:off x="13359237" y="2838229"/>
            <a:ext cx="3853756" cy="6178244"/>
          </a:xfrm>
          <a:custGeom>
            <a:avLst/>
            <a:gdLst/>
            <a:ahLst/>
            <a:cxnLst/>
            <a:rect r="r" b="b" t="t" l="l"/>
            <a:pathLst>
              <a:path h="6178244" w="3853756">
                <a:moveTo>
                  <a:pt x="0" y="0"/>
                </a:moveTo>
                <a:lnTo>
                  <a:pt x="3853757" y="0"/>
                </a:lnTo>
                <a:lnTo>
                  <a:pt x="3853757" y="6178245"/>
                </a:lnTo>
                <a:lnTo>
                  <a:pt x="0" y="6178245"/>
                </a:lnTo>
                <a:lnTo>
                  <a:pt x="0" y="0"/>
                </a:lnTo>
                <a:close/>
              </a:path>
            </a:pathLst>
          </a:custGeom>
          <a:blipFill>
            <a:blip r:embed="rId4"/>
            <a:stretch>
              <a:fillRect l="0" t="0" r="0" b="0"/>
            </a:stretch>
          </a:blipFill>
        </p:spPr>
      </p:sp>
      <p:sp>
        <p:nvSpPr>
          <p:cNvPr name="Freeform 26" id="26"/>
          <p:cNvSpPr/>
          <p:nvPr/>
        </p:nvSpPr>
        <p:spPr>
          <a:xfrm flipH="false" flipV="false" rot="0">
            <a:off x="10317663" y="1976558"/>
            <a:ext cx="3371206" cy="5981171"/>
          </a:xfrm>
          <a:custGeom>
            <a:avLst/>
            <a:gdLst/>
            <a:ahLst/>
            <a:cxnLst/>
            <a:rect r="r" b="b" t="t" l="l"/>
            <a:pathLst>
              <a:path h="5981171" w="3371206">
                <a:moveTo>
                  <a:pt x="0" y="0"/>
                </a:moveTo>
                <a:lnTo>
                  <a:pt x="3371206" y="0"/>
                </a:lnTo>
                <a:lnTo>
                  <a:pt x="3371206" y="5981171"/>
                </a:lnTo>
                <a:lnTo>
                  <a:pt x="0" y="5981171"/>
                </a:lnTo>
                <a:lnTo>
                  <a:pt x="0" y="0"/>
                </a:lnTo>
                <a:close/>
              </a:path>
            </a:pathLst>
          </a:custGeom>
          <a:blipFill>
            <a:blip r:embed="rId5"/>
            <a:stretch>
              <a:fillRect l="0" t="0" r="0" b="0"/>
            </a:stretch>
          </a:blipFill>
        </p:spPr>
      </p:sp>
      <p:sp>
        <p:nvSpPr>
          <p:cNvPr name="TextBox 27" id="27"/>
          <p:cNvSpPr txBox="true"/>
          <p:nvPr/>
        </p:nvSpPr>
        <p:spPr>
          <a:xfrm rot="0">
            <a:off x="3495104" y="106451"/>
            <a:ext cx="11791012" cy="922249"/>
          </a:xfrm>
          <a:prstGeom prst="rect">
            <a:avLst/>
          </a:prstGeom>
        </p:spPr>
        <p:txBody>
          <a:bodyPr anchor="t" rtlCol="false" tIns="0" lIns="0" bIns="0" rIns="0">
            <a:spAutoFit/>
          </a:bodyPr>
          <a:lstStyle/>
          <a:p>
            <a:pPr algn="ctr" marL="0" indent="0" lvl="0">
              <a:lnSpc>
                <a:spcPts val="6577"/>
              </a:lnSpc>
              <a:spcBef>
                <a:spcPct val="0"/>
              </a:spcBef>
            </a:pPr>
            <a:r>
              <a:rPr lang="en-US" sz="5219">
                <a:solidFill>
                  <a:srgbClr val="000000"/>
                </a:solidFill>
                <a:latin typeface="Calibri (MS) Bold"/>
              </a:rPr>
              <a:t>¿Y que tiene de diferente?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9027401"/>
            <a:ext cx="18288000" cy="1259599"/>
          </a:xfrm>
          <a:custGeom>
            <a:avLst/>
            <a:gdLst/>
            <a:ahLst/>
            <a:cxnLst/>
            <a:rect r="r" b="b" t="t" l="l"/>
            <a:pathLst>
              <a:path h="1259599" w="18288000">
                <a:moveTo>
                  <a:pt x="0" y="0"/>
                </a:moveTo>
                <a:lnTo>
                  <a:pt x="18288000" y="0"/>
                </a:lnTo>
                <a:lnTo>
                  <a:pt x="18288000" y="1259599"/>
                </a:lnTo>
                <a:lnTo>
                  <a:pt x="0" y="1259599"/>
                </a:lnTo>
                <a:lnTo>
                  <a:pt x="0" y="0"/>
                </a:lnTo>
                <a:close/>
              </a:path>
            </a:pathLst>
          </a:custGeom>
          <a:blipFill>
            <a:blip r:embed="rId2"/>
            <a:stretch>
              <a:fillRect l="0" t="-16756" r="0" b="0"/>
            </a:stretch>
          </a:blipFill>
        </p:spPr>
      </p:sp>
      <p:grpSp>
        <p:nvGrpSpPr>
          <p:cNvPr name="Group 3" id="3"/>
          <p:cNvGrpSpPr/>
          <p:nvPr/>
        </p:nvGrpSpPr>
        <p:grpSpPr>
          <a:xfrm rot="0">
            <a:off x="684341" y="1096004"/>
            <a:ext cx="10627450" cy="3086100"/>
            <a:chOff x="0" y="0"/>
            <a:chExt cx="2798999" cy="812800"/>
          </a:xfrm>
        </p:grpSpPr>
        <p:sp>
          <p:nvSpPr>
            <p:cNvPr name="Freeform 4" id="4"/>
            <p:cNvSpPr/>
            <p:nvPr/>
          </p:nvSpPr>
          <p:spPr>
            <a:xfrm flipH="false" flipV="false" rot="0">
              <a:off x="0" y="0"/>
              <a:ext cx="2798999" cy="812800"/>
            </a:xfrm>
            <a:custGeom>
              <a:avLst/>
              <a:gdLst/>
              <a:ahLst/>
              <a:cxnLst/>
              <a:rect r="r" b="b" t="t" l="l"/>
              <a:pathLst>
                <a:path h="812800" w="2798999">
                  <a:moveTo>
                    <a:pt x="37153" y="0"/>
                  </a:moveTo>
                  <a:lnTo>
                    <a:pt x="2761847" y="0"/>
                  </a:lnTo>
                  <a:cubicBezTo>
                    <a:pt x="2782365" y="0"/>
                    <a:pt x="2798999" y="16634"/>
                    <a:pt x="2798999" y="37153"/>
                  </a:cubicBezTo>
                  <a:lnTo>
                    <a:pt x="2798999" y="775647"/>
                  </a:lnTo>
                  <a:cubicBezTo>
                    <a:pt x="2798999" y="796166"/>
                    <a:pt x="2782365" y="812800"/>
                    <a:pt x="2761847" y="812800"/>
                  </a:cubicBezTo>
                  <a:lnTo>
                    <a:pt x="37153" y="812800"/>
                  </a:lnTo>
                  <a:cubicBezTo>
                    <a:pt x="16634" y="812800"/>
                    <a:pt x="0" y="796166"/>
                    <a:pt x="0" y="775647"/>
                  </a:cubicBezTo>
                  <a:lnTo>
                    <a:pt x="0" y="37153"/>
                  </a:lnTo>
                  <a:cubicBezTo>
                    <a:pt x="0" y="16634"/>
                    <a:pt x="16634" y="0"/>
                    <a:pt x="37153" y="0"/>
                  </a:cubicBezTo>
                  <a:close/>
                </a:path>
              </a:pathLst>
            </a:custGeom>
            <a:solidFill>
              <a:srgbClr val="F0C0BF"/>
            </a:solidFill>
          </p:spPr>
        </p:sp>
        <p:sp>
          <p:nvSpPr>
            <p:cNvPr name="TextBox 5" id="5"/>
            <p:cNvSpPr txBox="true"/>
            <p:nvPr/>
          </p:nvSpPr>
          <p:spPr>
            <a:xfrm>
              <a:off x="0" y="-38100"/>
              <a:ext cx="2798999" cy="850900"/>
            </a:xfrm>
            <a:prstGeom prst="rect">
              <a:avLst/>
            </a:prstGeom>
          </p:spPr>
          <p:txBody>
            <a:bodyPr anchor="ctr" rtlCol="false" tIns="50800" lIns="50800" bIns="50800" rIns="50800"/>
            <a:lstStyle/>
            <a:p>
              <a:pPr algn="ctr">
                <a:lnSpc>
                  <a:spcPts val="3498"/>
                </a:lnSpc>
              </a:pPr>
            </a:p>
          </p:txBody>
        </p:sp>
      </p:grpSp>
      <p:grpSp>
        <p:nvGrpSpPr>
          <p:cNvPr name="Group 6" id="6"/>
          <p:cNvGrpSpPr/>
          <p:nvPr/>
        </p:nvGrpSpPr>
        <p:grpSpPr>
          <a:xfrm rot="0">
            <a:off x="4636299" y="5156730"/>
            <a:ext cx="12186479" cy="3412408"/>
            <a:chOff x="0" y="0"/>
            <a:chExt cx="3209608" cy="898741"/>
          </a:xfrm>
        </p:grpSpPr>
        <p:sp>
          <p:nvSpPr>
            <p:cNvPr name="Freeform 7" id="7"/>
            <p:cNvSpPr/>
            <p:nvPr/>
          </p:nvSpPr>
          <p:spPr>
            <a:xfrm flipH="false" flipV="false" rot="0">
              <a:off x="0" y="0"/>
              <a:ext cx="3209608" cy="898741"/>
            </a:xfrm>
            <a:custGeom>
              <a:avLst/>
              <a:gdLst/>
              <a:ahLst/>
              <a:cxnLst/>
              <a:rect r="r" b="b" t="t" l="l"/>
              <a:pathLst>
                <a:path h="898741" w="3209608">
                  <a:moveTo>
                    <a:pt x="32400" y="0"/>
                  </a:moveTo>
                  <a:lnTo>
                    <a:pt x="3177208" y="0"/>
                  </a:lnTo>
                  <a:cubicBezTo>
                    <a:pt x="3195102" y="0"/>
                    <a:pt x="3209608" y="14506"/>
                    <a:pt x="3209608" y="32400"/>
                  </a:cubicBezTo>
                  <a:lnTo>
                    <a:pt x="3209608" y="866342"/>
                  </a:lnTo>
                  <a:cubicBezTo>
                    <a:pt x="3209608" y="874934"/>
                    <a:pt x="3206194" y="883176"/>
                    <a:pt x="3200118" y="889252"/>
                  </a:cubicBezTo>
                  <a:cubicBezTo>
                    <a:pt x="3194042" y="895328"/>
                    <a:pt x="3185801" y="898741"/>
                    <a:pt x="3177208" y="898741"/>
                  </a:cubicBezTo>
                  <a:lnTo>
                    <a:pt x="32400" y="898741"/>
                  </a:lnTo>
                  <a:cubicBezTo>
                    <a:pt x="14506" y="898741"/>
                    <a:pt x="0" y="884235"/>
                    <a:pt x="0" y="866342"/>
                  </a:cubicBezTo>
                  <a:lnTo>
                    <a:pt x="0" y="32400"/>
                  </a:lnTo>
                  <a:cubicBezTo>
                    <a:pt x="0" y="14506"/>
                    <a:pt x="14506" y="0"/>
                    <a:pt x="32400" y="0"/>
                  </a:cubicBezTo>
                  <a:close/>
                </a:path>
              </a:pathLst>
            </a:custGeom>
            <a:solidFill>
              <a:srgbClr val="F0C0BF"/>
            </a:solidFill>
          </p:spPr>
        </p:sp>
        <p:sp>
          <p:nvSpPr>
            <p:cNvPr name="TextBox 8" id="8"/>
            <p:cNvSpPr txBox="true"/>
            <p:nvPr/>
          </p:nvSpPr>
          <p:spPr>
            <a:xfrm>
              <a:off x="0" y="-38100"/>
              <a:ext cx="3209608" cy="936841"/>
            </a:xfrm>
            <a:prstGeom prst="rect">
              <a:avLst/>
            </a:prstGeom>
          </p:spPr>
          <p:txBody>
            <a:bodyPr anchor="ctr" rtlCol="false" tIns="50800" lIns="50800" bIns="50800" rIns="50800"/>
            <a:lstStyle/>
            <a:p>
              <a:pPr algn="ctr">
                <a:lnSpc>
                  <a:spcPts val="3498"/>
                </a:lnSpc>
              </a:pPr>
            </a:p>
          </p:txBody>
        </p:sp>
      </p:grpSp>
      <p:grpSp>
        <p:nvGrpSpPr>
          <p:cNvPr name="Group 9" id="9"/>
          <p:cNvGrpSpPr/>
          <p:nvPr/>
        </p:nvGrpSpPr>
        <p:grpSpPr>
          <a:xfrm rot="0">
            <a:off x="11311791" y="612236"/>
            <a:ext cx="3868623" cy="386862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30056" t="0" r="-30056" b="0"/>
              </a:stretch>
            </a:blipFill>
          </p:spPr>
        </p:sp>
      </p:grpSp>
      <p:grpSp>
        <p:nvGrpSpPr>
          <p:cNvPr name="Group 11" id="11"/>
          <p:cNvGrpSpPr/>
          <p:nvPr/>
        </p:nvGrpSpPr>
        <p:grpSpPr>
          <a:xfrm rot="0">
            <a:off x="14584680" y="1701946"/>
            <a:ext cx="3703320" cy="370332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12000" t="0" r="-12000" b="0"/>
              </a:stretch>
            </a:blipFill>
          </p:spPr>
        </p:sp>
      </p:grpSp>
      <p:sp>
        <p:nvSpPr>
          <p:cNvPr name="Freeform 13" id="13"/>
          <p:cNvSpPr/>
          <p:nvPr/>
        </p:nvSpPr>
        <p:spPr>
          <a:xfrm flipH="false" flipV="false" rot="0">
            <a:off x="684341" y="4623440"/>
            <a:ext cx="2587702" cy="3388154"/>
          </a:xfrm>
          <a:custGeom>
            <a:avLst/>
            <a:gdLst/>
            <a:ahLst/>
            <a:cxnLst/>
            <a:rect r="r" b="b" t="t" l="l"/>
            <a:pathLst>
              <a:path h="3388154" w="2587702">
                <a:moveTo>
                  <a:pt x="0" y="0"/>
                </a:moveTo>
                <a:lnTo>
                  <a:pt x="2587703" y="0"/>
                </a:lnTo>
                <a:lnTo>
                  <a:pt x="2587703" y="3388154"/>
                </a:lnTo>
                <a:lnTo>
                  <a:pt x="0" y="3388154"/>
                </a:lnTo>
                <a:lnTo>
                  <a:pt x="0" y="0"/>
                </a:lnTo>
                <a:close/>
              </a:path>
            </a:pathLst>
          </a:custGeom>
          <a:blipFill>
            <a:blip r:embed="rId5"/>
            <a:stretch>
              <a:fillRect l="0" t="0" r="0" b="0"/>
            </a:stretch>
          </a:blipFill>
        </p:spPr>
      </p:sp>
      <p:sp>
        <p:nvSpPr>
          <p:cNvPr name="Freeform 14" id="14"/>
          <p:cNvSpPr/>
          <p:nvPr/>
        </p:nvSpPr>
        <p:spPr>
          <a:xfrm flipH="false" flipV="false" rot="0">
            <a:off x="1028700" y="6317517"/>
            <a:ext cx="4058961" cy="2540302"/>
          </a:xfrm>
          <a:custGeom>
            <a:avLst/>
            <a:gdLst/>
            <a:ahLst/>
            <a:cxnLst/>
            <a:rect r="r" b="b" t="t" l="l"/>
            <a:pathLst>
              <a:path h="2540302" w="4058961">
                <a:moveTo>
                  <a:pt x="0" y="0"/>
                </a:moveTo>
                <a:lnTo>
                  <a:pt x="4058961" y="0"/>
                </a:lnTo>
                <a:lnTo>
                  <a:pt x="4058961" y="2540302"/>
                </a:lnTo>
                <a:lnTo>
                  <a:pt x="0" y="2540302"/>
                </a:lnTo>
                <a:lnTo>
                  <a:pt x="0" y="0"/>
                </a:lnTo>
                <a:close/>
              </a:path>
            </a:pathLst>
          </a:custGeom>
          <a:blipFill>
            <a:blip r:embed="rId6"/>
            <a:stretch>
              <a:fillRect l="0" t="0" r="0" b="0"/>
            </a:stretch>
          </a:blipFill>
        </p:spPr>
      </p:sp>
      <p:sp>
        <p:nvSpPr>
          <p:cNvPr name="TextBox 15" id="15"/>
          <p:cNvSpPr txBox="true"/>
          <p:nvPr/>
        </p:nvSpPr>
        <p:spPr>
          <a:xfrm rot="0">
            <a:off x="1028700" y="1323537"/>
            <a:ext cx="9892446" cy="2284096"/>
          </a:xfrm>
          <a:prstGeom prst="rect">
            <a:avLst/>
          </a:prstGeom>
        </p:spPr>
        <p:txBody>
          <a:bodyPr anchor="t" rtlCol="false" tIns="0" lIns="0" bIns="0" rIns="0">
            <a:spAutoFit/>
          </a:bodyPr>
          <a:lstStyle/>
          <a:p>
            <a:pPr algn="ctr" marL="0" indent="0" lvl="1">
              <a:lnSpc>
                <a:spcPts val="5879"/>
              </a:lnSpc>
            </a:pPr>
            <a:r>
              <a:rPr lang="en-US" sz="4199">
                <a:solidFill>
                  <a:srgbClr val="1F1A17"/>
                </a:solidFill>
                <a:latin typeface="Calibri (MS) Bold"/>
              </a:rPr>
              <a:t>Nuestro enfoque principal es la difusión de información relevante para el cuidado de los neonatales (recién nacidos) y bebés</a:t>
            </a:r>
          </a:p>
        </p:txBody>
      </p:sp>
      <p:sp>
        <p:nvSpPr>
          <p:cNvPr name="TextBox 16" id="16"/>
          <p:cNvSpPr txBox="true"/>
          <p:nvPr/>
        </p:nvSpPr>
        <p:spPr>
          <a:xfrm rot="0">
            <a:off x="5352548" y="5243341"/>
            <a:ext cx="11137195" cy="3027045"/>
          </a:xfrm>
          <a:prstGeom prst="rect">
            <a:avLst/>
          </a:prstGeom>
        </p:spPr>
        <p:txBody>
          <a:bodyPr anchor="t" rtlCol="false" tIns="0" lIns="0" bIns="0" rIns="0">
            <a:spAutoFit/>
          </a:bodyPr>
          <a:lstStyle/>
          <a:p>
            <a:pPr algn="ctr" marL="0" indent="0" lvl="1">
              <a:lnSpc>
                <a:spcPts val="5880"/>
              </a:lnSpc>
            </a:pPr>
            <a:r>
              <a:rPr lang="en-US" sz="4200">
                <a:solidFill>
                  <a:srgbClr val="1F1A17"/>
                </a:solidFill>
                <a:latin typeface="Calibri (MS) Bold"/>
              </a:rPr>
              <a:t>De igual manera, consideramos un enfoque local abordando problemáticas importantes en nuestro país como lo es la salud en infancias y la educación financiera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8816340"/>
            <a:ext cx="18288000" cy="1470660"/>
          </a:xfrm>
          <a:custGeom>
            <a:avLst/>
            <a:gdLst/>
            <a:ahLst/>
            <a:cxnLst/>
            <a:rect r="r" b="b" t="t" l="l"/>
            <a:pathLst>
              <a:path h="1470660" w="18288000">
                <a:moveTo>
                  <a:pt x="0" y="0"/>
                </a:moveTo>
                <a:lnTo>
                  <a:pt x="18288000" y="0"/>
                </a:lnTo>
                <a:lnTo>
                  <a:pt x="18288000" y="1470660"/>
                </a:lnTo>
                <a:lnTo>
                  <a:pt x="0" y="1470660"/>
                </a:lnTo>
                <a:lnTo>
                  <a:pt x="0" y="0"/>
                </a:lnTo>
                <a:close/>
              </a:path>
            </a:pathLst>
          </a:custGeom>
          <a:blipFill>
            <a:blip r:embed="rId2"/>
            <a:stretch>
              <a:fillRect l="0" t="0" r="0" b="0"/>
            </a:stretch>
          </a:blipFill>
        </p:spPr>
      </p:sp>
      <p:grpSp>
        <p:nvGrpSpPr>
          <p:cNvPr name="Group 3" id="3"/>
          <p:cNvGrpSpPr/>
          <p:nvPr/>
        </p:nvGrpSpPr>
        <p:grpSpPr>
          <a:xfrm rot="0">
            <a:off x="6084277" y="535938"/>
            <a:ext cx="5457724" cy="1720507"/>
            <a:chOff x="0" y="0"/>
            <a:chExt cx="1437425" cy="453138"/>
          </a:xfrm>
        </p:grpSpPr>
        <p:sp>
          <p:nvSpPr>
            <p:cNvPr name="Freeform 4" id="4"/>
            <p:cNvSpPr/>
            <p:nvPr/>
          </p:nvSpPr>
          <p:spPr>
            <a:xfrm flipH="false" flipV="false" rot="0">
              <a:off x="0" y="0"/>
              <a:ext cx="1437425" cy="453138"/>
            </a:xfrm>
            <a:custGeom>
              <a:avLst/>
              <a:gdLst/>
              <a:ahLst/>
              <a:cxnLst/>
              <a:rect r="r" b="b" t="t" l="l"/>
              <a:pathLst>
                <a:path h="453138" w="1437425">
                  <a:moveTo>
                    <a:pt x="72345" y="0"/>
                  </a:moveTo>
                  <a:lnTo>
                    <a:pt x="1365081" y="0"/>
                  </a:lnTo>
                  <a:cubicBezTo>
                    <a:pt x="1405035" y="0"/>
                    <a:pt x="1437425" y="32390"/>
                    <a:pt x="1437425" y="72345"/>
                  </a:cubicBezTo>
                  <a:lnTo>
                    <a:pt x="1437425" y="380793"/>
                  </a:lnTo>
                  <a:cubicBezTo>
                    <a:pt x="1437425" y="420748"/>
                    <a:pt x="1405035" y="453138"/>
                    <a:pt x="1365081" y="453138"/>
                  </a:cubicBezTo>
                  <a:lnTo>
                    <a:pt x="72345" y="453138"/>
                  </a:lnTo>
                  <a:cubicBezTo>
                    <a:pt x="32390" y="453138"/>
                    <a:pt x="0" y="420748"/>
                    <a:pt x="0" y="380793"/>
                  </a:cubicBezTo>
                  <a:lnTo>
                    <a:pt x="0" y="72345"/>
                  </a:lnTo>
                  <a:cubicBezTo>
                    <a:pt x="0" y="32390"/>
                    <a:pt x="32390" y="0"/>
                    <a:pt x="72345" y="0"/>
                  </a:cubicBezTo>
                  <a:close/>
                </a:path>
              </a:pathLst>
            </a:custGeom>
            <a:solidFill>
              <a:srgbClr val="C1911D"/>
            </a:solidFill>
          </p:spPr>
        </p:sp>
        <p:sp>
          <p:nvSpPr>
            <p:cNvPr name="TextBox 5" id="5"/>
            <p:cNvSpPr txBox="true"/>
            <p:nvPr/>
          </p:nvSpPr>
          <p:spPr>
            <a:xfrm>
              <a:off x="0" y="-38100"/>
              <a:ext cx="1437425" cy="491238"/>
            </a:xfrm>
            <a:prstGeom prst="rect">
              <a:avLst/>
            </a:prstGeom>
          </p:spPr>
          <p:txBody>
            <a:bodyPr anchor="ctr" rtlCol="false" tIns="50800" lIns="50800" bIns="50800" rIns="50800"/>
            <a:lstStyle/>
            <a:p>
              <a:pPr algn="ctr">
                <a:lnSpc>
                  <a:spcPts val="3498"/>
                </a:lnSpc>
              </a:pPr>
            </a:p>
          </p:txBody>
        </p:sp>
      </p:grpSp>
      <p:sp>
        <p:nvSpPr>
          <p:cNvPr name="TextBox 6" id="6"/>
          <p:cNvSpPr txBox="true"/>
          <p:nvPr/>
        </p:nvSpPr>
        <p:spPr>
          <a:xfrm rot="0">
            <a:off x="5339038" y="867381"/>
            <a:ext cx="7167435" cy="1014590"/>
          </a:xfrm>
          <a:prstGeom prst="rect">
            <a:avLst/>
          </a:prstGeom>
        </p:spPr>
        <p:txBody>
          <a:bodyPr anchor="t" rtlCol="false" tIns="0" lIns="0" bIns="0" rIns="0">
            <a:spAutoFit/>
          </a:bodyPr>
          <a:lstStyle/>
          <a:p>
            <a:pPr algn="ctr" marL="0" indent="0" lvl="0">
              <a:lnSpc>
                <a:spcPts val="7055"/>
              </a:lnSpc>
            </a:pPr>
            <a:r>
              <a:rPr lang="en-US" sz="5599">
                <a:solidFill>
                  <a:srgbClr val="F2F2F2"/>
                </a:solidFill>
                <a:latin typeface="Calibri (MS) Bold"/>
              </a:rPr>
              <a:t>Referencias</a:t>
            </a:r>
          </a:p>
        </p:txBody>
      </p:sp>
      <p:sp>
        <p:nvSpPr>
          <p:cNvPr name="Freeform 7" id="7"/>
          <p:cNvSpPr/>
          <p:nvPr/>
        </p:nvSpPr>
        <p:spPr>
          <a:xfrm flipH="false" flipV="false" rot="0">
            <a:off x="16271048" y="304897"/>
            <a:ext cx="1976505" cy="1976505"/>
          </a:xfrm>
          <a:custGeom>
            <a:avLst/>
            <a:gdLst/>
            <a:ahLst/>
            <a:cxnLst/>
            <a:rect r="r" b="b" t="t" l="l"/>
            <a:pathLst>
              <a:path h="1976505" w="1976505">
                <a:moveTo>
                  <a:pt x="0" y="0"/>
                </a:moveTo>
                <a:lnTo>
                  <a:pt x="1976504" y="0"/>
                </a:lnTo>
                <a:lnTo>
                  <a:pt x="1976504" y="1976504"/>
                </a:lnTo>
                <a:lnTo>
                  <a:pt x="0" y="1976504"/>
                </a:lnTo>
                <a:lnTo>
                  <a:pt x="0" y="0"/>
                </a:lnTo>
                <a:close/>
              </a:path>
            </a:pathLst>
          </a:custGeom>
          <a:blipFill>
            <a:blip r:embed="rId3"/>
            <a:stretch>
              <a:fillRect l="0" t="0" r="0" b="0"/>
            </a:stretch>
          </a:blipFill>
        </p:spPr>
      </p:sp>
      <p:sp>
        <p:nvSpPr>
          <p:cNvPr name="TextBox 8" id="8"/>
          <p:cNvSpPr txBox="true"/>
          <p:nvPr/>
        </p:nvSpPr>
        <p:spPr>
          <a:xfrm rot="0">
            <a:off x="2230008" y="2400905"/>
            <a:ext cx="13827983" cy="6415435"/>
          </a:xfrm>
          <a:prstGeom prst="rect">
            <a:avLst/>
          </a:prstGeom>
        </p:spPr>
        <p:txBody>
          <a:bodyPr anchor="t" rtlCol="false" tIns="0" lIns="0" bIns="0" rIns="0">
            <a:spAutoFit/>
          </a:bodyPr>
          <a:lstStyle/>
          <a:p>
            <a:pPr marL="604262" indent="-302131" lvl="1">
              <a:lnSpc>
                <a:spcPts val="3918"/>
              </a:lnSpc>
              <a:buFont typeface="Arial"/>
              <a:buChar char="•"/>
            </a:pPr>
            <a:r>
              <a:rPr lang="en-US" sz="2798">
                <a:solidFill>
                  <a:srgbClr val="000000"/>
                </a:solidFill>
                <a:latin typeface="Montserrat"/>
              </a:rPr>
              <a:t>Del Consumidor, P. F. (s. f.). Las necesidades de tu bebé en sus primeros dos años de vida. gob.mx. https://www.gob.mx/profeco/documentos/las-necesidades-de-tu-bebe-en-sus-primeros-dos-anos-de-vida-301998?state=published</a:t>
            </a:r>
          </a:p>
          <a:p>
            <a:pPr marL="604262" indent="-302131" lvl="1">
              <a:lnSpc>
                <a:spcPts val="3918"/>
              </a:lnSpc>
              <a:buFont typeface="Arial"/>
              <a:buChar char="•"/>
            </a:pPr>
            <a:r>
              <a:rPr lang="en-US" sz="2798">
                <a:solidFill>
                  <a:srgbClr val="000000"/>
                </a:solidFill>
                <a:latin typeface="Montserrat"/>
              </a:rPr>
              <a:t>Salud del recién nacido. (s. f.). OPS/OMS | Organización Panamericana de la Salud. https://www.paho.org/es/temas/salud-recien-nacido</a:t>
            </a:r>
          </a:p>
          <a:p>
            <a:pPr marL="604262" indent="-302131" lvl="1">
              <a:lnSpc>
                <a:spcPts val="3918"/>
              </a:lnSpc>
              <a:buFont typeface="Arial"/>
              <a:buChar char="•"/>
            </a:pPr>
            <a:r>
              <a:rPr lang="en-US" sz="2798">
                <a:solidFill>
                  <a:srgbClr val="000000"/>
                </a:solidFill>
                <a:latin typeface="Montserrat"/>
              </a:rPr>
              <a:t>Rosario, R. N. (s. f.). Blogs y redes sociales como herramienta de difusión de cuidados basados en la evidencia: el caso de Cuidando neonatos. https://scielo.isciii.es/scielo.php?script=sci_arttext&amp;pid=S1139-763220190003000</a:t>
            </a:r>
          </a:p>
          <a:p>
            <a:pPr marL="604262" indent="-302131" lvl="1">
              <a:lnSpc>
                <a:spcPts val="3918"/>
              </a:lnSpc>
              <a:buFont typeface="Arial"/>
              <a:buChar char="•"/>
            </a:pPr>
            <a:r>
              <a:rPr lang="en-US" sz="2798">
                <a:solidFill>
                  <a:srgbClr val="000000"/>
                </a:solidFill>
                <a:latin typeface="Montserrat"/>
              </a:rPr>
              <a:t>Velazquez, I. (s. f.). ¿Cuál es la tasa de mortalidad neonatal en México? https://clinicas-aborto.com.mx/cual-es-la-tasa-de-mortalidad-neonatal-en-mexico/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DAF9h8Sn_AI</dc:identifier>
  <dcterms:modified xsi:type="dcterms:W3CDTF">2011-08-01T06:04:30Z</dcterms:modified>
  <cp:revision>1</cp:revision>
  <dc:title>Copia de Sesion2_Equipo1</dc:title>
</cp:coreProperties>
</file>